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2" r:id="rId3"/>
    <p:sldId id="293" r:id="rId4"/>
    <p:sldId id="294" r:id="rId5"/>
    <p:sldId id="296" r:id="rId6"/>
    <p:sldId id="297" r:id="rId7"/>
    <p:sldId id="298" r:id="rId8"/>
    <p:sldId id="299" r:id="rId9"/>
    <p:sldId id="300" r:id="rId10"/>
    <p:sldId id="30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5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6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8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4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5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F98AC7B-615B-414A-A057-06120B7F3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EDDA03-6F9B-4824-A035-604BFC570E1B}" type="datetimeFigureOut">
              <a:rPr lang="en-US" smtClean="0">
                <a:solidFill>
                  <a:srgbClr val="DFDCB7"/>
                </a:solidFill>
              </a:rPr>
              <a:pPr/>
              <a:t>8/19/2016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6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659687" cy="1168400"/>
          </a:xfrm>
        </p:spPr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Spanish </a:t>
            </a:r>
            <a:r>
              <a:rPr lang="en-US" dirty="0" err="1" smtClean="0">
                <a:latin typeface="Sylfaen" panose="010A0502050306030303" pitchFamily="18" charset="0"/>
              </a:rPr>
              <a:t>Expl</a:t>
            </a:r>
            <a:r>
              <a:rPr lang="en-US" dirty="0" smtClean="0">
                <a:latin typeface="Sylfaen" panose="010A0502050306030303" pitchFamily="18" charset="0"/>
              </a:rPr>
              <a:t>. (cont.)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534400" cy="57912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Sylfaen" panose="010A0502050306030303" pitchFamily="18" charset="0"/>
              </a:rPr>
              <a:t>Conquistadores</a:t>
            </a:r>
          </a:p>
          <a:p>
            <a:pPr lvl="2"/>
            <a:r>
              <a:rPr lang="en-US" sz="2800" dirty="0" smtClean="0">
                <a:latin typeface="Sylfaen" panose="010A0502050306030303" pitchFamily="18" charset="0"/>
              </a:rPr>
              <a:t>discovery </a:t>
            </a:r>
            <a:r>
              <a:rPr lang="en-US" sz="2800" dirty="0">
                <a:latin typeface="Sylfaen" panose="010A0502050306030303" pitchFamily="18" charset="0"/>
              </a:rPr>
              <a:t>of New World right on heels of Spanish </a:t>
            </a:r>
            <a:r>
              <a:rPr lang="en-US" sz="2800" i="1" dirty="0" err="1" smtClean="0">
                <a:latin typeface="Sylfaen" panose="010A0502050306030303" pitchFamily="18" charset="0"/>
              </a:rPr>
              <a:t>reconquesta</a:t>
            </a:r>
            <a:r>
              <a:rPr lang="en-US" sz="2800" dirty="0" smtClean="0">
                <a:latin typeface="Sylfaen" panose="010A0502050306030303" pitchFamily="18" charset="0"/>
              </a:rPr>
              <a:t> (Castilians)</a:t>
            </a:r>
            <a:endParaRPr lang="en-US" sz="2800" dirty="0">
              <a:latin typeface="Sylfaen" panose="010A0502050306030303" pitchFamily="18" charset="0"/>
            </a:endParaRPr>
          </a:p>
          <a:p>
            <a:pPr lvl="2"/>
            <a:r>
              <a:rPr lang="en-US" sz="2800" dirty="0">
                <a:latin typeface="Sylfaen" panose="010A0502050306030303" pitchFamily="18" charset="0"/>
              </a:rPr>
              <a:t>Religious zeal +</a:t>
            </a:r>
            <a:r>
              <a:rPr lang="en-US" sz="2800" dirty="0" smtClean="0">
                <a:latin typeface="Sylfaen" panose="010A0502050306030303" pitchFamily="18" charset="0"/>
              </a:rPr>
              <a:t> </a:t>
            </a:r>
            <a:r>
              <a:rPr lang="en-US" sz="2800" dirty="0">
                <a:latin typeface="Sylfaen" panose="010A0502050306030303" pitchFamily="18" charset="0"/>
              </a:rPr>
              <a:t>desire for gold</a:t>
            </a:r>
          </a:p>
          <a:p>
            <a:pPr lvl="1"/>
            <a:r>
              <a:rPr lang="en-US" sz="3000" dirty="0">
                <a:latin typeface="Sylfaen" panose="010A0502050306030303" pitchFamily="18" charset="0"/>
              </a:rPr>
              <a:t>Hernan </a:t>
            </a:r>
            <a:r>
              <a:rPr lang="en-US" sz="3000" dirty="0" smtClean="0">
                <a:latin typeface="Sylfaen" panose="010A0502050306030303" pitchFamily="18" charset="0"/>
              </a:rPr>
              <a:t>Cortes: </a:t>
            </a:r>
            <a:r>
              <a:rPr lang="en-US" sz="2800" dirty="0" smtClean="0">
                <a:latin typeface="Sylfaen" panose="010A0502050306030303" pitchFamily="18" charset="0"/>
              </a:rPr>
              <a:t>Aztecs 1521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Pizarro: </a:t>
            </a:r>
            <a:r>
              <a:rPr lang="en-US" sz="3000" dirty="0">
                <a:latin typeface="Sylfaen" panose="010A0502050306030303" pitchFamily="18" charset="0"/>
              </a:rPr>
              <a:t>Incas </a:t>
            </a:r>
            <a:r>
              <a:rPr lang="en-US" sz="3000" dirty="0" smtClean="0">
                <a:latin typeface="Sylfaen" panose="010A0502050306030303" pitchFamily="18" charset="0"/>
              </a:rPr>
              <a:t>1532</a:t>
            </a:r>
            <a:endParaRPr lang="en-US" sz="3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574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lfaen" panose="010A0502050306030303" pitchFamily="18" charset="0"/>
              </a:rPr>
              <a:t>Psalter world map, 13C</a:t>
            </a:r>
            <a:endParaRPr lang="en-US" sz="2800" dirty="0">
              <a:latin typeface="Sylfaen" panose="010A0502050306030303" pitchFamily="18" charset="0"/>
            </a:endParaRPr>
          </a:p>
        </p:txBody>
      </p:sp>
      <p:pic>
        <p:nvPicPr>
          <p:cNvPr id="2" name="Picture 2" descr="https://upload.wikimedia.org/wikipedia/commons/b/bb/Psalter_World_Map,_c.1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72055"/>
            <a:ext cx="4953000" cy="71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Schoner</a:t>
            </a:r>
            <a:r>
              <a:rPr lang="en-US" dirty="0" smtClean="0"/>
              <a:t> World Map 1520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00" y="2181225"/>
            <a:ext cx="5562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443" y="5403949"/>
            <a:ext cx="5684520" cy="546100"/>
          </a:xfrm>
        </p:spPr>
        <p:txBody>
          <a:bodyPr/>
          <a:lstStyle/>
          <a:p>
            <a:r>
              <a:rPr lang="en-US" sz="2800" dirty="0" err="1" smtClean="0"/>
              <a:t>Schoner</a:t>
            </a:r>
            <a:r>
              <a:rPr lang="en-US" sz="2800" dirty="0" smtClean="0"/>
              <a:t> World Map 1520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28" y="1327596"/>
            <a:ext cx="3627120" cy="237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221480" cy="611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0" y="-33020"/>
            <a:ext cx="18224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43" y="3048000"/>
            <a:ext cx="2960370" cy="23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 smtClean="0"/>
              <a:t>I.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534400" cy="5791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>
                <a:latin typeface="Sylfaen" panose="010A0502050306030303" pitchFamily="18" charset="0"/>
              </a:rPr>
              <a:t>Changed the balance of power as well as the European intellectual universe 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Mediterranean/Baltic Seas as center =&gt; Atlantic seaboard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Universal Church =&gt; whole hemisphere of people never heard of Christ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960370" cy="23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884"/>
            <a:ext cx="7620000" cy="1143000"/>
          </a:xfrm>
        </p:spPr>
        <p:txBody>
          <a:bodyPr/>
          <a:lstStyle/>
          <a:p>
            <a:r>
              <a:rPr lang="en-US" dirty="0" smtClean="0"/>
              <a:t>II. Motives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534400" cy="5791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ylfaen" panose="010A0502050306030303" pitchFamily="18" charset="0"/>
              </a:rPr>
              <a:t>God</a:t>
            </a:r>
            <a:r>
              <a:rPr lang="en-US" sz="3200" dirty="0">
                <a:latin typeface="Sylfaen" panose="010A0502050306030303" pitchFamily="18" charset="0"/>
              </a:rPr>
              <a:t>, gold, and </a:t>
            </a:r>
            <a:r>
              <a:rPr lang="en-US" sz="3200" dirty="0" smtClean="0">
                <a:latin typeface="Sylfaen" panose="010A0502050306030303" pitchFamily="18" charset="0"/>
              </a:rPr>
              <a:t>glory: not mutually exclusive!</a:t>
            </a:r>
            <a:endParaRPr lang="en-US" sz="3200" dirty="0">
              <a:latin typeface="Sylfaen" panose="010A0502050306030303" pitchFamily="18" charset="0"/>
            </a:endParaRPr>
          </a:p>
          <a:p>
            <a:r>
              <a:rPr lang="en-US" sz="3200" dirty="0">
                <a:latin typeface="Sylfaen" panose="010A0502050306030303" pitchFamily="18" charset="0"/>
              </a:rPr>
              <a:t>S</a:t>
            </a:r>
            <a:r>
              <a:rPr lang="en-US" sz="3200" dirty="0" smtClean="0">
                <a:latin typeface="Sylfaen" panose="010A0502050306030303" pitchFamily="18" charset="0"/>
              </a:rPr>
              <a:t>pices </a:t>
            </a:r>
            <a:r>
              <a:rPr lang="en-US" sz="3200" dirty="0">
                <a:latin typeface="Sylfaen" panose="010A0502050306030303" pitchFamily="18" charset="0"/>
              </a:rPr>
              <a:t>of </a:t>
            </a:r>
            <a:r>
              <a:rPr lang="en-US" sz="3200" dirty="0" smtClean="0">
                <a:latin typeface="Sylfaen" panose="010A0502050306030303" pitchFamily="18" charset="0"/>
              </a:rPr>
              <a:t>Asia (bypass Venetians, Ottomans)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Overland route (Spice Road) no longer profitable in 15C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Dull Euro diet needs pepper and cloves</a:t>
            </a:r>
          </a:p>
          <a:p>
            <a:r>
              <a:rPr lang="en-US" sz="3200" dirty="0" smtClean="0">
                <a:latin typeface="Sylfaen" panose="010A0502050306030303" pitchFamily="18" charset="0"/>
              </a:rPr>
              <a:t>Renaissance (secular) mentality</a:t>
            </a:r>
            <a:endParaRPr lang="en-US" sz="3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III. Means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534400" cy="5791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ylfaen" panose="010A0502050306030303" pitchFamily="18" charset="0"/>
              </a:rPr>
              <a:t>Technological innovations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Caravel and Galleon 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Magnetic Compass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Astrolabe and quadrant</a:t>
            </a:r>
          </a:p>
          <a:p>
            <a:pPr lvl="1"/>
            <a:r>
              <a:rPr lang="en-US" sz="3000" dirty="0">
                <a:latin typeface="Sylfaen" panose="010A0502050306030303" pitchFamily="18" charset="0"/>
              </a:rPr>
              <a:t>M</a:t>
            </a:r>
            <a:r>
              <a:rPr lang="en-US" sz="3000" dirty="0" smtClean="0">
                <a:latin typeface="Sylfaen" panose="010A0502050306030303" pitchFamily="18" charset="0"/>
              </a:rPr>
              <a:t>apmaking</a:t>
            </a:r>
          </a:p>
          <a:p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$ from </a:t>
            </a:r>
            <a:r>
              <a:rPr lang="en-US" sz="3200" dirty="0" smtClean="0">
                <a:latin typeface="Sylfaen" panose="010A0502050306030303" pitchFamily="18" charset="0"/>
              </a:rPr>
              <a:t>banking</a:t>
            </a:r>
          </a:p>
          <a:p>
            <a:pPr lvl="1"/>
            <a:r>
              <a:rPr lang="en-US" sz="3000" dirty="0">
                <a:latin typeface="Sylfaen" panose="010A0502050306030303" pitchFamily="18" charset="0"/>
              </a:rPr>
              <a:t>B</a:t>
            </a:r>
            <a:r>
              <a:rPr lang="en-US" sz="3000" dirty="0" smtClean="0">
                <a:latin typeface="Sylfaen" panose="010A0502050306030303" pitchFamily="18" charset="0"/>
              </a:rPr>
              <a:t>ankers saw lucrative investment</a:t>
            </a:r>
          </a:p>
          <a:p>
            <a:pPr lvl="2"/>
            <a:r>
              <a:rPr lang="en-US" sz="2800" dirty="0">
                <a:latin typeface="Sylfaen" panose="010A0502050306030303" pitchFamily="18" charset="0"/>
              </a:rPr>
              <a:t>S</a:t>
            </a:r>
            <a:r>
              <a:rPr lang="en-US" sz="2800" dirty="0" smtClean="0">
                <a:latin typeface="Sylfaen" panose="010A0502050306030303" pitchFamily="18" charset="0"/>
              </a:rPr>
              <a:t>uccessful voyages =40x initial cost)</a:t>
            </a:r>
            <a:endParaRPr lang="en-US" sz="2800" dirty="0">
              <a:latin typeface="Sylfaen" panose="010A0502050306030303" pitchFamily="18" charset="0"/>
            </a:endParaRPr>
          </a:p>
          <a:p>
            <a:endParaRPr lang="en-US" sz="3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mediacentre.co.nz/wp-content/upload/2011/11/astrol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6579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IV. Spanish Exp.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ylfaen" panose="010A0502050306030303" pitchFamily="18" charset="0"/>
              </a:rPr>
              <a:t>Columbus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Ferdinand </a:t>
            </a:r>
            <a:r>
              <a:rPr lang="en-US" sz="3000" dirty="0">
                <a:latin typeface="Sylfaen" panose="010A0502050306030303" pitchFamily="18" charset="0"/>
              </a:rPr>
              <a:t>and </a:t>
            </a:r>
            <a:r>
              <a:rPr lang="en-US" sz="3000" dirty="0" smtClean="0">
                <a:latin typeface="Sylfaen" panose="010A0502050306030303" pitchFamily="18" charset="0"/>
              </a:rPr>
              <a:t>Isabella</a:t>
            </a:r>
          </a:p>
          <a:p>
            <a:pPr lvl="1"/>
            <a:r>
              <a:rPr lang="en-US" sz="3000" dirty="0" smtClean="0">
                <a:latin typeface="Sylfaen" panose="010A0502050306030303" pitchFamily="18" charset="0"/>
              </a:rPr>
              <a:t>Crew thinks crazy (world too big…)</a:t>
            </a:r>
            <a:endParaRPr lang="en-US" sz="3000" dirty="0">
              <a:latin typeface="Sylfaen" panose="010A0502050306030303" pitchFamily="18" charset="0"/>
            </a:endParaRPr>
          </a:p>
          <a:p>
            <a:pPr lvl="2"/>
            <a:r>
              <a:rPr lang="en-US" sz="2800" dirty="0" smtClean="0">
                <a:latin typeface="Sylfaen" panose="010A0502050306030303" pitchFamily="18" charset="0"/>
              </a:rPr>
              <a:t>Upon arrival: thinks he’s in Japan </a:t>
            </a:r>
          </a:p>
          <a:p>
            <a:pPr lvl="1"/>
            <a:r>
              <a:rPr lang="en-US" sz="3200" dirty="0" smtClean="0">
                <a:latin typeface="Sylfaen" panose="010A0502050306030303" pitchFamily="18" charset="0"/>
              </a:rPr>
              <a:t>Observed how easily enslaved natives were…</a:t>
            </a:r>
          </a:p>
        </p:txBody>
      </p:sp>
    </p:spTree>
    <p:extLst>
      <p:ext uri="{BB962C8B-B14F-4D97-AF65-F5344CB8AC3E}">
        <p14:creationId xmlns:p14="http://schemas.microsoft.com/office/powerpoint/2010/main" val="37876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191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The Age of Exploration</vt:lpstr>
      <vt:lpstr>PowerPoint Presentation</vt:lpstr>
      <vt:lpstr>Schoner World Map 1520</vt:lpstr>
      <vt:lpstr>Schoner World Map 1520</vt:lpstr>
      <vt:lpstr>I. Intro</vt:lpstr>
      <vt:lpstr>II. Motives</vt:lpstr>
      <vt:lpstr>III. Means</vt:lpstr>
      <vt:lpstr>PowerPoint Presentation</vt:lpstr>
      <vt:lpstr>IV. Spanish Exp.</vt:lpstr>
      <vt:lpstr>Spanish Expl.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Wed. 8/10</dc:title>
  <dc:creator>Zach King</dc:creator>
  <cp:lastModifiedBy>Zach King</cp:lastModifiedBy>
  <cp:revision>17</cp:revision>
  <dcterms:created xsi:type="dcterms:W3CDTF">2016-08-10T20:38:43Z</dcterms:created>
  <dcterms:modified xsi:type="dcterms:W3CDTF">2016-08-20T00:29:28Z</dcterms:modified>
</cp:coreProperties>
</file>