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99AC-9149-42FB-8615-094862EE975A}" type="datetimeFigureOut">
              <a:rPr lang="en-US" smtClean="0">
                <a:solidFill>
                  <a:srgbClr val="DFDCB7"/>
                </a:solidFill>
              </a:rPr>
              <a:pPr/>
              <a:t>8/12/2016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8762-1841-41FA-9FE2-39CBE5597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8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99AC-9149-42FB-8615-094862EE975A}" type="datetimeFigureOut">
              <a:rPr lang="en-US" smtClean="0">
                <a:solidFill>
                  <a:srgbClr val="DFDCB7"/>
                </a:solidFill>
              </a:rPr>
              <a:pPr/>
              <a:t>8/12/2016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8762-1841-41FA-9FE2-39CBE5597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38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99AC-9149-42FB-8615-094862EE975A}" type="datetimeFigureOut">
              <a:rPr lang="en-US" smtClean="0">
                <a:solidFill>
                  <a:srgbClr val="DFDCB7"/>
                </a:solidFill>
              </a:rPr>
              <a:pPr/>
              <a:t>8/12/2016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8762-1841-41FA-9FE2-39CBE5597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0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99AC-9149-42FB-8615-094862EE975A}" type="datetimeFigureOut">
              <a:rPr lang="en-US" smtClean="0">
                <a:solidFill>
                  <a:srgbClr val="DFDCB7"/>
                </a:solidFill>
              </a:rPr>
              <a:pPr/>
              <a:t>8/12/2016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8762-1841-41FA-9FE2-39CBE5597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7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99AC-9149-42FB-8615-094862EE975A}" type="datetimeFigureOut">
              <a:rPr lang="en-US" smtClean="0">
                <a:solidFill>
                  <a:srgbClr val="DFDCB7"/>
                </a:solidFill>
              </a:rPr>
              <a:pPr/>
              <a:t>8/12/2016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8762-1841-41FA-9FE2-39CBE5597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1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99AC-9149-42FB-8615-094862EE975A}" type="datetimeFigureOut">
              <a:rPr lang="en-US" smtClean="0">
                <a:solidFill>
                  <a:srgbClr val="DFDCB7"/>
                </a:solidFill>
              </a:rPr>
              <a:pPr/>
              <a:t>8/12/2016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8762-1841-41FA-9FE2-39CBE5597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3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99AC-9149-42FB-8615-094862EE975A}" type="datetimeFigureOut">
              <a:rPr lang="en-US" smtClean="0">
                <a:solidFill>
                  <a:srgbClr val="DFDCB7"/>
                </a:solidFill>
              </a:rPr>
              <a:pPr/>
              <a:t>8/12/2016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8762-1841-41FA-9FE2-39CBE5597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99AC-9149-42FB-8615-094862EE975A}" type="datetimeFigureOut">
              <a:rPr lang="en-US" smtClean="0">
                <a:solidFill>
                  <a:srgbClr val="DFDCB7"/>
                </a:solidFill>
              </a:rPr>
              <a:pPr/>
              <a:t>8/12/2016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8762-1841-41FA-9FE2-39CBE5597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5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99AC-9149-42FB-8615-094862EE975A}" type="datetimeFigureOut">
              <a:rPr lang="en-US" smtClean="0">
                <a:solidFill>
                  <a:srgbClr val="DFDCB7"/>
                </a:solidFill>
              </a:rPr>
              <a:pPr/>
              <a:t>8/12/2016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8762-1841-41FA-9FE2-39CBE5597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4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99AC-9149-42FB-8615-094862EE975A}" type="datetimeFigureOut">
              <a:rPr lang="en-US" smtClean="0">
                <a:solidFill>
                  <a:srgbClr val="DFDCB7"/>
                </a:solidFill>
              </a:rPr>
              <a:pPr/>
              <a:t>8/12/2016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8762-1841-41FA-9FE2-39CBE55975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99AC-9149-42FB-8615-094862EE975A}" type="datetimeFigureOut">
              <a:rPr lang="en-US" smtClean="0">
                <a:solidFill>
                  <a:srgbClr val="DFDCB7"/>
                </a:solidFill>
              </a:rPr>
              <a:pPr/>
              <a:t>8/12/2016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828762-1841-41FA-9FE2-39CBE55975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7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C828762-1841-41FA-9FE2-39CBE55975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CA499AC-9149-42FB-8615-094862EE975A}" type="datetimeFigureOut">
              <a:rPr lang="en-US" smtClean="0">
                <a:solidFill>
                  <a:srgbClr val="DFDCB7"/>
                </a:solidFill>
              </a:rPr>
              <a:pPr/>
              <a:t>8/12/2016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45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Exploration: Motives and Means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8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dirty="0" smtClean="0"/>
              <a:t>I.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534400" cy="5791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>
                <a:latin typeface="Sylfaen" panose="010A0502050306030303" pitchFamily="18" charset="0"/>
              </a:rPr>
              <a:t>Changed the balance of power as well as the European intellectual universe </a:t>
            </a:r>
          </a:p>
          <a:p>
            <a:pPr lvl="1"/>
            <a:r>
              <a:rPr lang="en-US" sz="3000" dirty="0" smtClean="0">
                <a:latin typeface="Sylfaen" panose="010A0502050306030303" pitchFamily="18" charset="0"/>
              </a:rPr>
              <a:t>Mediterranean/Baltic Seas as center =&gt; Atlantic seaboard</a:t>
            </a:r>
          </a:p>
          <a:p>
            <a:pPr lvl="1"/>
            <a:r>
              <a:rPr lang="en-US" sz="3000" dirty="0" smtClean="0">
                <a:latin typeface="Sylfaen" panose="010A0502050306030303" pitchFamily="18" charset="0"/>
              </a:rPr>
              <a:t>Land connection with Asia =&gt; naval power</a:t>
            </a:r>
          </a:p>
          <a:p>
            <a:pPr lvl="1"/>
            <a:r>
              <a:rPr lang="en-US" sz="3000" dirty="0" smtClean="0">
                <a:latin typeface="Sylfaen" panose="010A0502050306030303" pitchFamily="18" charset="0"/>
              </a:rPr>
              <a:t>Universal Church =&gt; whole hemisphere of people never heard of Christ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19600"/>
            <a:ext cx="2960370" cy="2312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828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3884"/>
            <a:ext cx="7620000" cy="1143000"/>
          </a:xfrm>
        </p:spPr>
        <p:txBody>
          <a:bodyPr/>
          <a:lstStyle/>
          <a:p>
            <a:r>
              <a:rPr lang="en-US" dirty="0" smtClean="0"/>
              <a:t>II. Motives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Sylfaen" panose="010A0502050306030303" pitchFamily="18" charset="0"/>
              </a:rPr>
              <a:t>God</a:t>
            </a:r>
            <a:r>
              <a:rPr lang="en-US" sz="3200" dirty="0">
                <a:latin typeface="Sylfaen" panose="010A0502050306030303" pitchFamily="18" charset="0"/>
              </a:rPr>
              <a:t>, gold, and </a:t>
            </a:r>
            <a:r>
              <a:rPr lang="en-US" sz="3200" dirty="0" smtClean="0">
                <a:latin typeface="Sylfaen" panose="010A0502050306030303" pitchFamily="18" charset="0"/>
              </a:rPr>
              <a:t>glory: not mutually exclusive!</a:t>
            </a:r>
            <a:endParaRPr lang="en-US" sz="3200" dirty="0">
              <a:latin typeface="Sylfaen" panose="010A0502050306030303" pitchFamily="18" charset="0"/>
            </a:endParaRPr>
          </a:p>
          <a:p>
            <a:r>
              <a:rPr lang="en-US" sz="3200" dirty="0">
                <a:latin typeface="Sylfaen" panose="010A0502050306030303" pitchFamily="18" charset="0"/>
              </a:rPr>
              <a:t>S</a:t>
            </a:r>
            <a:r>
              <a:rPr lang="en-US" sz="3200" dirty="0" smtClean="0">
                <a:latin typeface="Sylfaen" panose="010A0502050306030303" pitchFamily="18" charset="0"/>
              </a:rPr>
              <a:t>pices </a:t>
            </a:r>
            <a:r>
              <a:rPr lang="en-US" sz="3200" dirty="0">
                <a:latin typeface="Sylfaen" panose="010A0502050306030303" pitchFamily="18" charset="0"/>
              </a:rPr>
              <a:t>of </a:t>
            </a:r>
            <a:r>
              <a:rPr lang="en-US" sz="3200" dirty="0" smtClean="0">
                <a:latin typeface="Sylfaen" panose="010A0502050306030303" pitchFamily="18" charset="0"/>
              </a:rPr>
              <a:t>Asia (bypass Venetians, Ottomans)</a:t>
            </a:r>
          </a:p>
          <a:p>
            <a:pPr lvl="1"/>
            <a:r>
              <a:rPr lang="en-US" sz="3000" dirty="0" smtClean="0">
                <a:latin typeface="Sylfaen" panose="010A0502050306030303" pitchFamily="18" charset="0"/>
              </a:rPr>
              <a:t>Overland route (Spice Road) no longer profitable in 15C</a:t>
            </a:r>
          </a:p>
          <a:p>
            <a:pPr lvl="1"/>
            <a:r>
              <a:rPr lang="en-US" sz="3000" dirty="0" smtClean="0">
                <a:latin typeface="Sylfaen" panose="010A0502050306030303" pitchFamily="18" charset="0"/>
              </a:rPr>
              <a:t>Dull Euro diet needs pepper and cloves</a:t>
            </a:r>
          </a:p>
          <a:p>
            <a:r>
              <a:rPr lang="en-US" sz="3200" dirty="0" smtClean="0">
                <a:latin typeface="Sylfaen" panose="010A0502050306030303" pitchFamily="18" charset="0"/>
              </a:rPr>
              <a:t>Renaissance (secular) mentality</a:t>
            </a:r>
            <a:endParaRPr lang="en-US" sz="32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78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ylfaen" panose="010A0502050306030303" pitchFamily="18" charset="0"/>
              </a:rPr>
              <a:t>III. Means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Sylfaen" panose="010A0502050306030303" pitchFamily="18" charset="0"/>
              </a:rPr>
              <a:t>Technological </a:t>
            </a:r>
            <a:r>
              <a:rPr lang="en-US" sz="3200" dirty="0" smtClean="0">
                <a:latin typeface="Sylfaen" panose="010A0502050306030303" pitchFamily="18" charset="0"/>
              </a:rPr>
              <a:t>innovations</a:t>
            </a:r>
          </a:p>
          <a:p>
            <a:pPr lvl="1"/>
            <a:r>
              <a:rPr lang="en-US" sz="3000" dirty="0" smtClean="0">
                <a:latin typeface="Sylfaen" panose="010A0502050306030303" pitchFamily="18" charset="0"/>
              </a:rPr>
              <a:t>Caravel and Galleon </a:t>
            </a:r>
          </a:p>
          <a:p>
            <a:pPr lvl="1"/>
            <a:r>
              <a:rPr lang="en-US" sz="3000" dirty="0" smtClean="0">
                <a:latin typeface="Sylfaen" panose="010A0502050306030303" pitchFamily="18" charset="0"/>
              </a:rPr>
              <a:t>Magnetic Compass</a:t>
            </a:r>
          </a:p>
          <a:p>
            <a:pPr lvl="1"/>
            <a:r>
              <a:rPr lang="en-US" sz="3000" dirty="0" smtClean="0">
                <a:latin typeface="Sylfaen" panose="010A0502050306030303" pitchFamily="18" charset="0"/>
              </a:rPr>
              <a:t>Astrolabe and quadrant</a:t>
            </a:r>
          </a:p>
          <a:p>
            <a:pPr lvl="1"/>
            <a:r>
              <a:rPr lang="en-US" sz="3000" dirty="0">
                <a:latin typeface="Sylfaen" panose="010A0502050306030303" pitchFamily="18" charset="0"/>
              </a:rPr>
              <a:t>M</a:t>
            </a:r>
            <a:r>
              <a:rPr lang="en-US" sz="3000" dirty="0" smtClean="0">
                <a:latin typeface="Sylfaen" panose="010A0502050306030303" pitchFamily="18" charset="0"/>
              </a:rPr>
              <a:t>apmaking</a:t>
            </a:r>
          </a:p>
          <a:p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>
                <a:latin typeface="Sylfaen" panose="010A0502050306030303" pitchFamily="18" charset="0"/>
              </a:rPr>
              <a:t>$ from </a:t>
            </a:r>
            <a:r>
              <a:rPr lang="en-US" sz="3200" dirty="0" smtClean="0">
                <a:latin typeface="Sylfaen" panose="010A0502050306030303" pitchFamily="18" charset="0"/>
              </a:rPr>
              <a:t>banking</a:t>
            </a:r>
          </a:p>
          <a:p>
            <a:pPr lvl="1"/>
            <a:r>
              <a:rPr lang="en-US" sz="3000" dirty="0">
                <a:latin typeface="Sylfaen" panose="010A0502050306030303" pitchFamily="18" charset="0"/>
              </a:rPr>
              <a:t>B</a:t>
            </a:r>
            <a:r>
              <a:rPr lang="en-US" sz="3000" dirty="0" smtClean="0">
                <a:latin typeface="Sylfaen" panose="010A0502050306030303" pitchFamily="18" charset="0"/>
              </a:rPr>
              <a:t>ankers saw lucrative investment</a:t>
            </a:r>
          </a:p>
          <a:p>
            <a:pPr lvl="2"/>
            <a:r>
              <a:rPr lang="en-US" sz="2800" dirty="0">
                <a:latin typeface="Sylfaen" panose="010A0502050306030303" pitchFamily="18" charset="0"/>
              </a:rPr>
              <a:t>S</a:t>
            </a:r>
            <a:r>
              <a:rPr lang="en-US" sz="2800" dirty="0" smtClean="0">
                <a:latin typeface="Sylfaen" panose="010A0502050306030303" pitchFamily="18" charset="0"/>
              </a:rPr>
              <a:t>uccessful voyages =40x initial cost)</a:t>
            </a:r>
            <a:endParaRPr lang="en-US" sz="2800" dirty="0">
              <a:latin typeface="Sylfaen" panose="010A0502050306030303" pitchFamily="18" charset="0"/>
            </a:endParaRPr>
          </a:p>
          <a:p>
            <a:endParaRPr lang="en-US" sz="32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29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ciencemediacentre.co.nz/wp-content/upload/2011/11/astrola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6657975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9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ylfaen" panose="010A0502050306030303" pitchFamily="18" charset="0"/>
              </a:rPr>
              <a:t>IV. </a:t>
            </a:r>
            <a:r>
              <a:rPr lang="en-US" dirty="0" smtClean="0">
                <a:latin typeface="Sylfaen" panose="010A0502050306030303" pitchFamily="18" charset="0"/>
              </a:rPr>
              <a:t>Spanish Exp.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066800"/>
            <a:ext cx="8686800" cy="5791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Sylfaen" panose="010A0502050306030303" pitchFamily="18" charset="0"/>
              </a:rPr>
              <a:t>Columbus</a:t>
            </a:r>
            <a:endParaRPr lang="en-US" sz="3200" dirty="0" smtClean="0">
              <a:latin typeface="Sylfaen" panose="010A0502050306030303" pitchFamily="18" charset="0"/>
            </a:endParaRPr>
          </a:p>
          <a:p>
            <a:pPr lvl="1"/>
            <a:r>
              <a:rPr lang="en-US" sz="3000" dirty="0" smtClean="0">
                <a:latin typeface="Sylfaen" panose="010A0502050306030303" pitchFamily="18" charset="0"/>
              </a:rPr>
              <a:t>Ferdinand </a:t>
            </a:r>
            <a:r>
              <a:rPr lang="en-US" sz="3000" dirty="0">
                <a:latin typeface="Sylfaen" panose="010A0502050306030303" pitchFamily="18" charset="0"/>
              </a:rPr>
              <a:t>and </a:t>
            </a:r>
            <a:r>
              <a:rPr lang="en-US" sz="3000" dirty="0" smtClean="0">
                <a:latin typeface="Sylfaen" panose="010A0502050306030303" pitchFamily="18" charset="0"/>
              </a:rPr>
              <a:t>Isabella</a:t>
            </a:r>
          </a:p>
          <a:p>
            <a:pPr lvl="1"/>
            <a:r>
              <a:rPr lang="en-US" sz="3000" dirty="0" smtClean="0">
                <a:latin typeface="Sylfaen" panose="010A0502050306030303" pitchFamily="18" charset="0"/>
              </a:rPr>
              <a:t>Crew thinks crazy (world too big…)</a:t>
            </a:r>
            <a:endParaRPr lang="en-US" sz="3000" dirty="0">
              <a:latin typeface="Sylfaen" panose="010A0502050306030303" pitchFamily="18" charset="0"/>
            </a:endParaRPr>
          </a:p>
          <a:p>
            <a:pPr lvl="2"/>
            <a:r>
              <a:rPr lang="en-US" sz="2800" dirty="0" smtClean="0">
                <a:latin typeface="Sylfaen" panose="010A0502050306030303" pitchFamily="18" charset="0"/>
              </a:rPr>
              <a:t>Upon arrival: thinks he’s in Japan </a:t>
            </a:r>
          </a:p>
          <a:p>
            <a:pPr lvl="1"/>
            <a:r>
              <a:rPr lang="en-US" sz="3200" dirty="0" smtClean="0">
                <a:latin typeface="Sylfaen" panose="010A0502050306030303" pitchFamily="18" charset="0"/>
              </a:rPr>
              <a:t>Observed how easily enslaved natives were…</a:t>
            </a:r>
          </a:p>
        </p:txBody>
      </p:sp>
    </p:spTree>
    <p:extLst>
      <p:ext uri="{BB962C8B-B14F-4D97-AF65-F5344CB8AC3E}">
        <p14:creationId xmlns:p14="http://schemas.microsoft.com/office/powerpoint/2010/main" val="419857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ylfaen" panose="010A0502050306030303" pitchFamily="18" charset="0"/>
              </a:rPr>
              <a:t>Spanish </a:t>
            </a:r>
            <a:r>
              <a:rPr lang="en-US" dirty="0" err="1" smtClean="0">
                <a:latin typeface="Sylfaen" panose="010A0502050306030303" pitchFamily="18" charset="0"/>
              </a:rPr>
              <a:t>Expl</a:t>
            </a:r>
            <a:r>
              <a:rPr lang="en-US" dirty="0" smtClean="0">
                <a:latin typeface="Sylfaen" panose="010A0502050306030303" pitchFamily="18" charset="0"/>
              </a:rPr>
              <a:t>. (cont.)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534400" cy="57912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Sylfaen" panose="010A0502050306030303" pitchFamily="18" charset="0"/>
              </a:rPr>
              <a:t>Conquistadores</a:t>
            </a:r>
          </a:p>
          <a:p>
            <a:pPr lvl="2"/>
            <a:r>
              <a:rPr lang="en-US" sz="2800" dirty="0" smtClean="0">
                <a:latin typeface="Sylfaen" panose="010A0502050306030303" pitchFamily="18" charset="0"/>
              </a:rPr>
              <a:t>discovery </a:t>
            </a:r>
            <a:r>
              <a:rPr lang="en-US" sz="2800" dirty="0">
                <a:latin typeface="Sylfaen" panose="010A0502050306030303" pitchFamily="18" charset="0"/>
              </a:rPr>
              <a:t>of New World right on heels of Spanish </a:t>
            </a:r>
            <a:r>
              <a:rPr lang="en-US" sz="2800" i="1" dirty="0" err="1" smtClean="0">
                <a:latin typeface="Sylfaen" panose="010A0502050306030303" pitchFamily="18" charset="0"/>
              </a:rPr>
              <a:t>reconquesta</a:t>
            </a:r>
            <a:r>
              <a:rPr lang="en-US" sz="2800" dirty="0" smtClean="0">
                <a:latin typeface="Sylfaen" panose="010A0502050306030303" pitchFamily="18" charset="0"/>
              </a:rPr>
              <a:t> (Castilians)</a:t>
            </a:r>
            <a:endParaRPr lang="en-US" sz="2800" dirty="0">
              <a:latin typeface="Sylfaen" panose="010A0502050306030303" pitchFamily="18" charset="0"/>
            </a:endParaRPr>
          </a:p>
          <a:p>
            <a:pPr lvl="2"/>
            <a:r>
              <a:rPr lang="en-US" sz="2800" dirty="0">
                <a:latin typeface="Sylfaen" panose="010A0502050306030303" pitchFamily="18" charset="0"/>
              </a:rPr>
              <a:t>Religious zeal +</a:t>
            </a:r>
            <a:r>
              <a:rPr lang="en-US" sz="2800" dirty="0" smtClean="0">
                <a:latin typeface="Sylfaen" panose="010A0502050306030303" pitchFamily="18" charset="0"/>
              </a:rPr>
              <a:t> </a:t>
            </a:r>
            <a:r>
              <a:rPr lang="en-US" sz="2800" dirty="0">
                <a:latin typeface="Sylfaen" panose="010A0502050306030303" pitchFamily="18" charset="0"/>
              </a:rPr>
              <a:t>desire for gold</a:t>
            </a:r>
          </a:p>
          <a:p>
            <a:pPr lvl="1"/>
            <a:r>
              <a:rPr lang="en-US" sz="3000" dirty="0">
                <a:latin typeface="Sylfaen" panose="010A0502050306030303" pitchFamily="18" charset="0"/>
              </a:rPr>
              <a:t>Hernan </a:t>
            </a:r>
            <a:r>
              <a:rPr lang="en-US" sz="3000" dirty="0" smtClean="0">
                <a:latin typeface="Sylfaen" panose="010A0502050306030303" pitchFamily="18" charset="0"/>
              </a:rPr>
              <a:t>Cortes: </a:t>
            </a:r>
            <a:r>
              <a:rPr lang="en-US" sz="2800" dirty="0" smtClean="0">
                <a:latin typeface="Sylfaen" panose="010A0502050306030303" pitchFamily="18" charset="0"/>
              </a:rPr>
              <a:t>Aztecs 1521</a:t>
            </a:r>
          </a:p>
          <a:p>
            <a:pPr lvl="1"/>
            <a:r>
              <a:rPr lang="en-US" sz="3000" dirty="0" smtClean="0">
                <a:latin typeface="Sylfaen" panose="010A0502050306030303" pitchFamily="18" charset="0"/>
              </a:rPr>
              <a:t>Pizarro: </a:t>
            </a:r>
            <a:r>
              <a:rPr lang="en-US" sz="3000" dirty="0">
                <a:latin typeface="Sylfaen" panose="010A0502050306030303" pitchFamily="18" charset="0"/>
              </a:rPr>
              <a:t>Incas </a:t>
            </a:r>
            <a:r>
              <a:rPr lang="en-US" sz="3000" dirty="0" smtClean="0">
                <a:latin typeface="Sylfaen" panose="010A0502050306030303" pitchFamily="18" charset="0"/>
              </a:rPr>
              <a:t>1532</a:t>
            </a:r>
            <a:endParaRPr lang="en-US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88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45"/>
            <a:ext cx="7620000" cy="1143000"/>
          </a:xfrm>
        </p:spPr>
        <p:txBody>
          <a:bodyPr/>
          <a:lstStyle/>
          <a:p>
            <a:r>
              <a:rPr lang="en-US" dirty="0" smtClean="0">
                <a:latin typeface="Sylfaen" panose="010A0502050306030303" pitchFamily="18" charset="0"/>
              </a:rPr>
              <a:t>Spanish </a:t>
            </a:r>
            <a:r>
              <a:rPr lang="en-US" dirty="0" err="1" smtClean="0">
                <a:latin typeface="Sylfaen" panose="010A0502050306030303" pitchFamily="18" charset="0"/>
              </a:rPr>
              <a:t>Expl</a:t>
            </a:r>
            <a:r>
              <a:rPr lang="en-US" dirty="0" smtClean="0">
                <a:latin typeface="Sylfaen" panose="010A0502050306030303" pitchFamily="18" charset="0"/>
              </a:rPr>
              <a:t>. (cont.)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066800"/>
            <a:ext cx="8839200" cy="5791200"/>
          </a:xfrm>
        </p:spPr>
        <p:txBody>
          <a:bodyPr>
            <a:normAutofit/>
          </a:bodyPr>
          <a:lstStyle/>
          <a:p>
            <a:pPr lvl="0">
              <a:buClr>
                <a:srgbClr val="A9A57C"/>
              </a:buClr>
            </a:pPr>
            <a:r>
              <a:rPr lang="en-US" sz="3000" dirty="0" smtClean="0">
                <a:solidFill>
                  <a:srgbClr val="2F2B20"/>
                </a:solidFill>
                <a:latin typeface="Sylfaen" panose="010A0502050306030303" pitchFamily="18" charset="0"/>
              </a:rPr>
              <a:t>Spain’s power:</a:t>
            </a:r>
            <a:endParaRPr lang="en-US" sz="3000" dirty="0">
              <a:solidFill>
                <a:srgbClr val="2F2B20"/>
              </a:solidFill>
              <a:latin typeface="Sylfaen" panose="010A0502050306030303" pitchFamily="18" charset="0"/>
            </a:endParaRPr>
          </a:p>
          <a:p>
            <a:pPr lvl="1">
              <a:buClr>
                <a:srgbClr val="9CBEBD"/>
              </a:buClr>
            </a:pPr>
            <a:r>
              <a:rPr lang="en-US" sz="2800" dirty="0">
                <a:solidFill>
                  <a:srgbClr val="2F2B20"/>
                </a:solidFill>
                <a:latin typeface="Sylfaen" panose="010A0502050306030303" pitchFamily="18" charset="0"/>
              </a:rPr>
              <a:t>Gunpowder/horse advantage</a:t>
            </a:r>
          </a:p>
          <a:p>
            <a:pPr lvl="1">
              <a:buClr>
                <a:srgbClr val="9CBEBD"/>
              </a:buClr>
            </a:pPr>
            <a:r>
              <a:rPr lang="en-US" sz="2800" dirty="0">
                <a:solidFill>
                  <a:srgbClr val="2F2B20"/>
                </a:solidFill>
                <a:latin typeface="Sylfaen" panose="010A0502050306030303" pitchFamily="18" charset="0"/>
              </a:rPr>
              <a:t>New Spain empire, slavery</a:t>
            </a:r>
          </a:p>
          <a:p>
            <a:pPr lvl="1">
              <a:buClr>
                <a:srgbClr val="9CBEBD"/>
              </a:buClr>
            </a:pPr>
            <a:r>
              <a:rPr lang="en-US" sz="2800" dirty="0">
                <a:solidFill>
                  <a:srgbClr val="2F2B20"/>
                </a:solidFill>
                <a:latin typeface="Sylfaen" panose="010A0502050306030303" pitchFamily="18" charset="0"/>
              </a:rPr>
              <a:t>Unintentional: disease spreads ahead of conquerors</a:t>
            </a:r>
          </a:p>
          <a:p>
            <a:pPr marL="777240" lvl="2" indent="0">
              <a:buNone/>
            </a:pPr>
            <a:endParaRPr lang="en-US" sz="2800" dirty="0" smtClean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25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. </a:t>
            </a:r>
            <a:r>
              <a:rPr lang="en-US" dirty="0" smtClean="0"/>
              <a:t>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A9A57C"/>
              </a:buClr>
            </a:pPr>
            <a:r>
              <a:rPr lang="en-US" sz="3200" dirty="0">
                <a:solidFill>
                  <a:srgbClr val="2F2B20"/>
                </a:solidFill>
                <a:latin typeface="Sylfaen" panose="010A0502050306030303" pitchFamily="18" charset="0"/>
              </a:rPr>
              <a:t>Valladolid debate</a:t>
            </a:r>
            <a:endParaRPr lang="en-US" sz="3200" dirty="0" smtClean="0">
              <a:solidFill>
                <a:srgbClr val="2F2B20"/>
              </a:solidFill>
              <a:latin typeface="Sylfaen" panose="010A0502050306030303" pitchFamily="18" charset="0"/>
            </a:endParaRPr>
          </a:p>
          <a:p>
            <a:pPr lvl="1">
              <a:buClr>
                <a:srgbClr val="A9A57C"/>
              </a:buClr>
            </a:pPr>
            <a:r>
              <a:rPr lang="en-US" sz="2800" dirty="0">
                <a:solidFill>
                  <a:srgbClr val="2F2B20"/>
                </a:solidFill>
                <a:latin typeface="Sylfaen" panose="010A0502050306030303" pitchFamily="18" charset="0"/>
              </a:rPr>
              <a:t>Sepulveda- Only Christians can have legit </a:t>
            </a:r>
            <a:r>
              <a:rPr lang="en-US" sz="2800" dirty="0" smtClean="0">
                <a:solidFill>
                  <a:srgbClr val="2F2B20"/>
                </a:solidFill>
                <a:latin typeface="Sylfaen" panose="010A0502050306030303" pitchFamily="18" charset="0"/>
              </a:rPr>
              <a:t>government</a:t>
            </a:r>
            <a:endParaRPr lang="en-US" sz="2800" dirty="0">
              <a:solidFill>
                <a:srgbClr val="2F2B20"/>
              </a:solidFill>
              <a:latin typeface="Sylfaen" panose="010A0502050306030303" pitchFamily="18" charset="0"/>
            </a:endParaRPr>
          </a:p>
          <a:p>
            <a:pPr lvl="1">
              <a:buClr>
                <a:srgbClr val="A9A57C"/>
              </a:buClr>
            </a:pPr>
            <a:r>
              <a:rPr lang="en-US" sz="2800" dirty="0" smtClean="0">
                <a:solidFill>
                  <a:srgbClr val="2F2B20"/>
                </a:solidFill>
                <a:latin typeface="Sylfaen" panose="010A0502050306030303" pitchFamily="18" charset="0"/>
              </a:rPr>
              <a:t>Bartolome </a:t>
            </a:r>
            <a:r>
              <a:rPr lang="en-US" sz="2800" dirty="0">
                <a:solidFill>
                  <a:srgbClr val="2F2B20"/>
                </a:solidFill>
                <a:latin typeface="Sylfaen" panose="010A0502050306030303" pitchFamily="18" charset="0"/>
              </a:rPr>
              <a:t>de Las Casas- Indians have rational government, not just war</a:t>
            </a:r>
            <a:r>
              <a:rPr lang="en-US" sz="2800" dirty="0" smtClean="0">
                <a:solidFill>
                  <a:srgbClr val="2F2B20"/>
                </a:solidFill>
                <a:latin typeface="Sylfaen" panose="010A0502050306030303" pitchFamily="18" charset="0"/>
              </a:rPr>
              <a:t>!</a:t>
            </a:r>
          </a:p>
          <a:p>
            <a:pPr>
              <a:buClr>
                <a:srgbClr val="A9A57C"/>
              </a:buClr>
            </a:pPr>
            <a:r>
              <a:rPr lang="en-US" sz="3200" dirty="0" smtClean="0">
                <a:solidFill>
                  <a:srgbClr val="2F2B20"/>
                </a:solidFill>
                <a:latin typeface="Sylfaen" panose="010A0502050306030303" pitchFamily="18" charset="0"/>
              </a:rPr>
              <a:t>Disease </a:t>
            </a:r>
            <a:r>
              <a:rPr lang="en-US" sz="3200" dirty="0">
                <a:solidFill>
                  <a:srgbClr val="2F2B20"/>
                </a:solidFill>
                <a:latin typeface="Sylfaen" panose="010A0502050306030303" pitchFamily="18" charset="0"/>
              </a:rPr>
              <a:t>exchange, wipes out great deal of indigenous peoples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9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Exploration: Motives and Means</vt:lpstr>
      <vt:lpstr>I. Intro</vt:lpstr>
      <vt:lpstr>II. Motives</vt:lpstr>
      <vt:lpstr>III. Means</vt:lpstr>
      <vt:lpstr>PowerPoint Presentation</vt:lpstr>
      <vt:lpstr>IV. Spanish Exp.</vt:lpstr>
      <vt:lpstr>Spanish Expl. (cont.)</vt:lpstr>
      <vt:lpstr>Spanish Expl. (cont.)</vt:lpstr>
      <vt:lpstr>V. Reactions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Exploration: Motives and Means</dc:title>
  <dc:creator>Zach King</dc:creator>
  <cp:lastModifiedBy>Zach King</cp:lastModifiedBy>
  <cp:revision>1</cp:revision>
  <dcterms:created xsi:type="dcterms:W3CDTF">2016-08-12T17:44:08Z</dcterms:created>
  <dcterms:modified xsi:type="dcterms:W3CDTF">2016-08-12T17:44:47Z</dcterms:modified>
</cp:coreProperties>
</file>