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4"/>
  </p:notesMasterIdLst>
  <p:sldIdLst>
    <p:sldId id="272" r:id="rId2"/>
    <p:sldId id="274" r:id="rId3"/>
    <p:sldId id="276" r:id="rId4"/>
    <p:sldId id="279" r:id="rId5"/>
    <p:sldId id="262" r:id="rId6"/>
    <p:sldId id="263" r:id="rId7"/>
    <p:sldId id="264" r:id="rId8"/>
    <p:sldId id="259" r:id="rId9"/>
    <p:sldId id="266" r:id="rId10"/>
    <p:sldId id="267" r:id="rId11"/>
    <p:sldId id="269" r:id="rId12"/>
    <p:sldId id="268" r:id="rId13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745CAEA6-972B-4DF2-9FB6-306D5F55D66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B7987FC5-C990-4D2C-90E3-B0566F62E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1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2871">
              <a:defRPr/>
            </a:pPr>
            <a:r>
              <a:rPr lang="en-US" sz="2700" dirty="0">
                <a:latin typeface="Sylfaen" panose="010A0502050306030303" pitchFamily="18" charset="0"/>
              </a:rPr>
              <a:t>Archbishops of Mainz, Trier, and Cologne; Duke of Saxony; Margrave of Brandenburg; Count Palatine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87FC5-C990-4D2C-90E3-B0566F62EB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7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99AC-9149-42FB-8615-094862EE975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8762-1841-41FA-9FE2-39CBE55975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99AC-9149-42FB-8615-094862EE975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8762-1841-41FA-9FE2-39CBE55975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99AC-9149-42FB-8615-094862EE975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8762-1841-41FA-9FE2-39CBE55975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99AC-9149-42FB-8615-094862EE975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8762-1841-41FA-9FE2-39CBE55975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99AC-9149-42FB-8615-094862EE975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8762-1841-41FA-9FE2-39CBE55975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99AC-9149-42FB-8615-094862EE975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8762-1841-41FA-9FE2-39CBE55975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99AC-9149-42FB-8615-094862EE975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8762-1841-41FA-9FE2-39CBE55975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99AC-9149-42FB-8615-094862EE975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8762-1841-41FA-9FE2-39CBE55975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99AC-9149-42FB-8615-094862EE975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8762-1841-41FA-9FE2-39CBE55975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99AC-9149-42FB-8615-094862EE975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8762-1841-41FA-9FE2-39CBE55975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99AC-9149-42FB-8615-094862EE975A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28762-1841-41FA-9FE2-39CBE55975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C828762-1841-41FA-9FE2-39CBE55975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CA499AC-9149-42FB-8615-094862EE975A}" type="datetimeFigureOut">
              <a:rPr lang="en-US" smtClean="0"/>
              <a:t>8/9/2016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Humanism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ylfaen" panose="010A0502050306030303" pitchFamily="18" charset="0"/>
              </a:rPr>
              <a:t>Grew out of early traditions of professional teaching in rhetoric and grammar in medieval Italian schools</a:t>
            </a:r>
          </a:p>
          <a:p>
            <a:r>
              <a:rPr lang="en-US" dirty="0" smtClean="0">
                <a:latin typeface="Sylfaen" panose="010A0502050306030303" pitchFamily="18" charset="0"/>
              </a:rPr>
              <a:t>NEW: Emphasis on classical studies, imitating the classics- ideal of literary elegance reached through Roman authors</a:t>
            </a:r>
          </a:p>
          <a:p>
            <a:pPr marL="114300" indent="0">
              <a:buNone/>
            </a:pPr>
            <a:endParaRPr lang="en-US" dirty="0" smtClean="0">
              <a:latin typeface="Sylfaen" panose="010A0502050306030303" pitchFamily="18" charset="0"/>
            </a:endParaRPr>
          </a:p>
          <a:p>
            <a:r>
              <a:rPr lang="en-US" b="1" dirty="0" smtClean="0">
                <a:latin typeface="Sylfaen" panose="010A0502050306030303" pitchFamily="18" charset="0"/>
              </a:rPr>
              <a:t>AD FONTES </a:t>
            </a:r>
            <a:r>
              <a:rPr lang="en-US" dirty="0" smtClean="0">
                <a:latin typeface="Sylfaen" panose="010A0502050306030303" pitchFamily="18" charset="0"/>
              </a:rPr>
              <a:t>“[back] to the sources”: humanist motto</a:t>
            </a:r>
          </a:p>
          <a:p>
            <a:pPr lvl="1"/>
            <a:r>
              <a:rPr lang="en-US" dirty="0" smtClean="0">
                <a:latin typeface="Sylfaen" panose="010A0502050306030303" pitchFamily="18" charset="0"/>
              </a:rPr>
              <a:t>Valla and </a:t>
            </a:r>
            <a:r>
              <a:rPr lang="en-US" i="1" dirty="0" smtClean="0">
                <a:latin typeface="Sylfaen" panose="010A0502050306030303" pitchFamily="18" charset="0"/>
              </a:rPr>
              <a:t>Donation of Constantine</a:t>
            </a:r>
          </a:p>
          <a:p>
            <a:endParaRPr lang="en-US" dirty="0" smtClean="0">
              <a:latin typeface="Sylfaen" panose="010A0502050306030303" pitchFamily="18" charset="0"/>
            </a:endParaRPr>
          </a:p>
          <a:p>
            <a:r>
              <a:rPr lang="en-US" dirty="0">
                <a:latin typeface="Sylfaen" panose="010A0502050306030303" pitchFamily="18" charset="0"/>
              </a:rPr>
              <a:t>Civic Humanism: use </a:t>
            </a:r>
            <a:r>
              <a:rPr lang="en-US" i="1" dirty="0" err="1">
                <a:latin typeface="Sylfaen" panose="010A0502050306030303" pitchFamily="18" charset="0"/>
              </a:rPr>
              <a:t>studia</a:t>
            </a:r>
            <a:r>
              <a:rPr lang="en-US" i="1" dirty="0">
                <a:latin typeface="Sylfaen" panose="010A0502050306030303" pitchFamily="18" charset="0"/>
              </a:rPr>
              <a:t> </a:t>
            </a:r>
            <a:r>
              <a:rPr lang="en-US" i="1" dirty="0" err="1">
                <a:latin typeface="Sylfaen" panose="010A0502050306030303" pitchFamily="18" charset="0"/>
              </a:rPr>
              <a:t>humanitas</a:t>
            </a:r>
            <a:r>
              <a:rPr lang="en-US" i="1" dirty="0">
                <a:latin typeface="Sylfaen" panose="010A0502050306030303" pitchFamily="18" charset="0"/>
              </a:rPr>
              <a:t> </a:t>
            </a:r>
            <a:r>
              <a:rPr lang="en-US" dirty="0">
                <a:latin typeface="Sylfaen" panose="010A0502050306030303" pitchFamily="18" charset="0"/>
              </a:rPr>
              <a:t>for good of the </a:t>
            </a:r>
            <a:r>
              <a:rPr lang="en-US" dirty="0" smtClean="0">
                <a:latin typeface="Sylfaen" panose="010A0502050306030303" pitchFamily="18" charset="0"/>
              </a:rPr>
              <a:t>city </a:t>
            </a:r>
          </a:p>
          <a:p>
            <a:r>
              <a:rPr lang="en-US" dirty="0" smtClean="0">
                <a:latin typeface="Sylfaen" panose="010A0502050306030303" pitchFamily="18" charset="0"/>
              </a:rPr>
              <a:t>VIRTUS</a:t>
            </a:r>
            <a:endParaRPr lang="en-US" dirty="0">
              <a:latin typeface="Sylfaen" panose="010A0502050306030303" pitchFamily="18" charset="0"/>
            </a:endParaRPr>
          </a:p>
          <a:p>
            <a:pPr lvl="1"/>
            <a:r>
              <a:rPr lang="en-US" dirty="0" err="1" smtClean="0">
                <a:latin typeface="Sylfaen" panose="010A0502050306030303" pitchFamily="18" charset="0"/>
              </a:rPr>
              <a:t>Vergerius</a:t>
            </a:r>
            <a:endParaRPr lang="en-US" dirty="0" smtClean="0">
              <a:latin typeface="Sylfaen" panose="010A0502050306030303" pitchFamily="18" charset="0"/>
            </a:endParaRPr>
          </a:p>
          <a:p>
            <a:pPr lvl="1"/>
            <a:r>
              <a:rPr lang="en-US" dirty="0" smtClean="0">
                <a:latin typeface="Sylfaen" panose="010A0502050306030303" pitchFamily="18" charset="0"/>
              </a:rPr>
              <a:t>Castiglione</a:t>
            </a:r>
          </a:p>
          <a:p>
            <a:pPr lvl="1"/>
            <a:r>
              <a:rPr lang="en-US" dirty="0" smtClean="0">
                <a:latin typeface="Sylfaen" panose="010A0502050306030303" pitchFamily="18" charset="0"/>
              </a:rPr>
              <a:t>Machiavelli</a:t>
            </a:r>
            <a:endParaRPr lang="en-US" dirty="0">
              <a:latin typeface="Sylfaen" panose="010A0502050306030303" pitchFamily="18" charset="0"/>
            </a:endParaRPr>
          </a:p>
          <a:p>
            <a:pPr marL="114300" indent="0">
              <a:buNone/>
            </a:pPr>
            <a:endParaRPr lang="en-US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28600"/>
            <a:ext cx="5867401" cy="6477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 smtClean="0">
                <a:latin typeface="Sylfaen" panose="010A0502050306030303" pitchFamily="18" charset="0"/>
              </a:rPr>
              <a:t>Spain</a:t>
            </a:r>
          </a:p>
          <a:p>
            <a:r>
              <a:rPr lang="en-US" sz="2600" dirty="0" smtClean="0">
                <a:latin typeface="Sylfaen" panose="010A0502050306030303" pitchFamily="18" charset="0"/>
              </a:rPr>
              <a:t>Poorly ruled and divided </a:t>
            </a:r>
          </a:p>
          <a:p>
            <a:r>
              <a:rPr lang="en-US" sz="2800" dirty="0" smtClean="0">
                <a:latin typeface="Sylfaen" panose="010A0502050306030303" pitchFamily="18" charset="0"/>
              </a:rPr>
              <a:t>1469: Isabella of Castile and Ferdinand of Aragon marry effectively uniting Spain</a:t>
            </a:r>
          </a:p>
          <a:p>
            <a:r>
              <a:rPr lang="en-US" sz="2800" dirty="0" smtClean="0">
                <a:latin typeface="Sylfaen" panose="010A0502050306030303" pitchFamily="18" charset="0"/>
              </a:rPr>
              <a:t>Accomplishments:</a:t>
            </a:r>
          </a:p>
          <a:p>
            <a:pPr lvl="1"/>
            <a:r>
              <a:rPr lang="en-US" sz="2600" dirty="0" smtClean="0">
                <a:latin typeface="Sylfaen" panose="010A0502050306030303" pitchFamily="18" charset="0"/>
              </a:rPr>
              <a:t>Conquest </a:t>
            </a:r>
            <a:r>
              <a:rPr lang="en-US" sz="2600" dirty="0" smtClean="0">
                <a:latin typeface="Sylfaen" panose="010A0502050306030303" pitchFamily="18" charset="0"/>
              </a:rPr>
              <a:t>of </a:t>
            </a:r>
            <a:r>
              <a:rPr lang="en-US" sz="2600" dirty="0" smtClean="0">
                <a:latin typeface="Sylfaen" panose="010A0502050306030303" pitchFamily="18" charset="0"/>
              </a:rPr>
              <a:t>Moors</a:t>
            </a:r>
          </a:p>
          <a:p>
            <a:pPr lvl="1"/>
            <a:r>
              <a:rPr lang="en-US" sz="2600" dirty="0" smtClean="0">
                <a:latin typeface="Sylfaen" panose="010A0502050306030303" pitchFamily="18" charset="0"/>
              </a:rPr>
              <a:t>Controls </a:t>
            </a:r>
            <a:r>
              <a:rPr lang="en-US" sz="2600" dirty="0" smtClean="0">
                <a:latin typeface="Sylfaen" panose="010A0502050306030303" pitchFamily="18" charset="0"/>
              </a:rPr>
              <a:t>church, Inquisition</a:t>
            </a:r>
          </a:p>
          <a:p>
            <a:pPr lvl="2"/>
            <a:r>
              <a:rPr lang="en-US" sz="2400" dirty="0" smtClean="0">
                <a:latin typeface="Sylfaen" panose="010A0502050306030303" pitchFamily="18" charset="0"/>
              </a:rPr>
              <a:t>Expel </a:t>
            </a:r>
            <a:r>
              <a:rPr lang="en-US" sz="2400" dirty="0">
                <a:latin typeface="Sylfaen" panose="010A0502050306030303" pitchFamily="18" charset="0"/>
              </a:rPr>
              <a:t>non-converting Jews and </a:t>
            </a:r>
            <a:r>
              <a:rPr lang="en-US" sz="2400" dirty="0" smtClean="0">
                <a:latin typeface="Sylfaen" panose="010A0502050306030303" pitchFamily="18" charset="0"/>
              </a:rPr>
              <a:t>Muslims (1492)</a:t>
            </a:r>
            <a:endParaRPr lang="en-US" sz="2600" dirty="0" smtClean="0">
              <a:latin typeface="Sylfaen" panose="010A0502050306030303" pitchFamily="18" charset="0"/>
            </a:endParaRPr>
          </a:p>
          <a:p>
            <a:pPr lvl="1"/>
            <a:r>
              <a:rPr lang="en-US" sz="2600" dirty="0" smtClean="0">
                <a:latin typeface="Sylfaen" panose="010A0502050306030303" pitchFamily="18" charset="0"/>
              </a:rPr>
              <a:t>Marriage alliances: Hapsburgs and Tudors</a:t>
            </a:r>
          </a:p>
          <a:p>
            <a:pPr lvl="1"/>
            <a:r>
              <a:rPr lang="en-US" sz="2600" dirty="0" smtClean="0">
                <a:latin typeface="Sylfaen" panose="010A0502050306030303" pitchFamily="18" charset="0"/>
              </a:rPr>
              <a:t>Overseas exploration (Columbus), leads to gold/empire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36621"/>
            <a:ext cx="345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65" y="2843463"/>
            <a:ext cx="3672881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2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1"/>
            <a:ext cx="4725017" cy="6705599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b="1" dirty="0" smtClean="0">
                <a:latin typeface="Sylfaen" panose="010A0502050306030303" pitchFamily="18" charset="0"/>
              </a:rPr>
              <a:t>Holy Roman Empire</a:t>
            </a:r>
          </a:p>
          <a:p>
            <a:pPr marL="114300" indent="0">
              <a:buNone/>
            </a:pPr>
            <a:r>
              <a:rPr lang="en-US" sz="2800" dirty="0" smtClean="0">
                <a:latin typeface="Sylfaen" panose="010A0502050306030303" pitchFamily="18" charset="0"/>
              </a:rPr>
              <a:t>The Exception</a:t>
            </a:r>
          </a:p>
          <a:p>
            <a:r>
              <a:rPr lang="en-US" sz="2800" dirty="0" smtClean="0">
                <a:latin typeface="Sylfaen" panose="010A0502050306030303" pitchFamily="18" charset="0"/>
              </a:rPr>
              <a:t>ELECTIVE monarchy, not hereditary</a:t>
            </a:r>
          </a:p>
          <a:p>
            <a:r>
              <a:rPr lang="en-US" sz="2800" dirty="0" smtClean="0">
                <a:latin typeface="Sylfaen" panose="010A0502050306030303" pitchFamily="18" charset="0"/>
              </a:rPr>
              <a:t>Golden Bull 1356: Established electoral college</a:t>
            </a:r>
          </a:p>
          <a:p>
            <a:r>
              <a:rPr lang="en-US" sz="2800" dirty="0" smtClean="0">
                <a:latin typeface="Sylfaen" panose="010A0502050306030303" pitchFamily="18" charset="0"/>
              </a:rPr>
              <a:t>HRE renegotiates rights w/electors every election!</a:t>
            </a:r>
          </a:p>
          <a:p>
            <a:r>
              <a:rPr lang="en-US" sz="2800" i="1" dirty="0" smtClean="0">
                <a:latin typeface="Sylfaen" panose="010A0502050306030303" pitchFamily="18" charset="0"/>
              </a:rPr>
              <a:t>Reichstag</a:t>
            </a:r>
            <a:r>
              <a:rPr lang="en-US" sz="2800" dirty="0" smtClean="0">
                <a:latin typeface="Sylfaen" panose="010A0502050306030303" pitchFamily="18" charset="0"/>
              </a:rPr>
              <a:t>: control feuding (vendettas!)</a:t>
            </a:r>
          </a:p>
          <a:p>
            <a:r>
              <a:rPr lang="en-US" sz="2800" dirty="0" smtClean="0">
                <a:latin typeface="Sylfaen" panose="010A0502050306030303" pitchFamily="18" charset="0"/>
              </a:rPr>
              <a:t>None </a:t>
            </a:r>
            <a:r>
              <a:rPr lang="en-US" sz="2800" dirty="0" smtClean="0">
                <a:latin typeface="Sylfaen" panose="010A0502050306030303" pitchFamily="18" charset="0"/>
              </a:rPr>
              <a:t>of these reforms really affected matters, barons had too much power (See Protestant Reformation)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571" y="3206262"/>
            <a:ext cx="444242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2411340" cy="295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4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480"/>
            <a:ext cx="6689558" cy="6324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 smtClean="0">
                <a:latin typeface="Sylfaen" panose="010A0502050306030303" pitchFamily="18" charset="0"/>
              </a:rPr>
              <a:t>England</a:t>
            </a:r>
          </a:p>
          <a:p>
            <a:pPr marL="114300" indent="0">
              <a:buNone/>
            </a:pPr>
            <a:r>
              <a:rPr lang="en-US" sz="2800" dirty="0" smtClean="0">
                <a:latin typeface="Sylfaen" panose="010A0502050306030303" pitchFamily="18" charset="0"/>
              </a:rPr>
              <a:t>Dynastic War of Roses</a:t>
            </a:r>
          </a:p>
          <a:p>
            <a:r>
              <a:rPr lang="en-US" sz="2800" dirty="0" smtClean="0">
                <a:latin typeface="Sylfaen" panose="010A0502050306030303" pitchFamily="18" charset="0"/>
              </a:rPr>
              <a:t>Enter Henry VII (r. 1485-1509) </a:t>
            </a:r>
            <a:endParaRPr lang="en-US" sz="2400" dirty="0">
              <a:latin typeface="Sylfaen" panose="010A0502050306030303" pitchFamily="18" charset="0"/>
            </a:endParaRPr>
          </a:p>
          <a:p>
            <a:r>
              <a:rPr lang="en-US" sz="2800" dirty="0" smtClean="0">
                <a:latin typeface="Sylfaen" panose="010A0502050306030303" pitchFamily="18" charset="0"/>
              </a:rPr>
              <a:t>New </a:t>
            </a:r>
            <a:r>
              <a:rPr lang="en-US" sz="2800" dirty="0" smtClean="0">
                <a:latin typeface="Sylfaen" panose="010A0502050306030303" pitchFamily="18" charset="0"/>
              </a:rPr>
              <a:t>Tudor Dynasty</a:t>
            </a:r>
          </a:p>
          <a:p>
            <a:r>
              <a:rPr lang="en-US" sz="2800" dirty="0" smtClean="0">
                <a:latin typeface="Sylfaen" panose="010A0502050306030303" pitchFamily="18" charset="0"/>
              </a:rPr>
              <a:t>Court of the Star Chamber: end </a:t>
            </a:r>
            <a:r>
              <a:rPr lang="en-US" sz="2800" dirty="0" smtClean="0">
                <a:latin typeface="Sylfaen" panose="010A0502050306030303" pitchFamily="18" charset="0"/>
              </a:rPr>
              <a:t>noble’s perversion </a:t>
            </a:r>
            <a:r>
              <a:rPr lang="en-US" sz="2800" dirty="0" smtClean="0">
                <a:latin typeface="Sylfaen" panose="010A0502050306030303" pitchFamily="18" charset="0"/>
              </a:rPr>
              <a:t>of </a:t>
            </a:r>
            <a:r>
              <a:rPr lang="en-US" sz="2800" dirty="0" smtClean="0">
                <a:latin typeface="Sylfaen" panose="010A0502050306030303" pitchFamily="18" charset="0"/>
              </a:rPr>
              <a:t>justice</a:t>
            </a:r>
          </a:p>
          <a:p>
            <a:pPr lvl="1"/>
            <a:r>
              <a:rPr lang="en-US" sz="2800" dirty="0" smtClean="0">
                <a:latin typeface="Sylfaen" panose="010A0502050306030303" pitchFamily="18" charset="0"/>
              </a:rPr>
              <a:t>King’s councilors as judges</a:t>
            </a:r>
          </a:p>
          <a:p>
            <a:r>
              <a:rPr lang="en-US" sz="3000" dirty="0" smtClean="0">
                <a:latin typeface="Sylfaen" panose="010A0502050306030303" pitchFamily="18" charset="0"/>
              </a:rPr>
              <a:t>Confiscates </a:t>
            </a:r>
            <a:r>
              <a:rPr lang="en-US" sz="3000" dirty="0" smtClean="0">
                <a:latin typeface="Sylfaen" panose="010A0502050306030303" pitchFamily="18" charset="0"/>
              </a:rPr>
              <a:t>lands and fortunes of old noble enemies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070" y="152400"/>
            <a:ext cx="262758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7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Neo-Platonism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60198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ylfaen" panose="010A0502050306030303" pitchFamily="18" charset="0"/>
              </a:rPr>
              <a:t>Brought over to Italy in early15C by Byzantine scholars</a:t>
            </a:r>
          </a:p>
          <a:p>
            <a:r>
              <a:rPr lang="en-US" dirty="0" smtClean="0">
                <a:latin typeface="Sylfaen" panose="010A0502050306030303" pitchFamily="18" charset="0"/>
              </a:rPr>
              <a:t>Florentine Academy</a:t>
            </a:r>
          </a:p>
          <a:p>
            <a:r>
              <a:rPr lang="en-US" dirty="0" smtClean="0">
                <a:latin typeface="Sylfaen" panose="010A0502050306030303" pitchFamily="18" charset="0"/>
              </a:rPr>
              <a:t>Augustine- use Plato to further knowledge of God</a:t>
            </a:r>
          </a:p>
          <a:p>
            <a:r>
              <a:rPr lang="en-US" dirty="0" smtClean="0">
                <a:latin typeface="Sylfaen" panose="010A0502050306030303" pitchFamily="18" charset="0"/>
              </a:rPr>
              <a:t>Pico </a:t>
            </a:r>
            <a:r>
              <a:rPr lang="en-US" dirty="0" err="1" smtClean="0">
                <a:latin typeface="Sylfaen" panose="010A0502050306030303" pitchFamily="18" charset="0"/>
              </a:rPr>
              <a:t>della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 err="1" smtClean="0">
                <a:latin typeface="Sylfaen" panose="010A0502050306030303" pitchFamily="18" charset="0"/>
              </a:rPr>
              <a:t>Mirandola</a:t>
            </a:r>
            <a:r>
              <a:rPr lang="en-US" dirty="0" smtClean="0">
                <a:latin typeface="Sylfaen" panose="010A0502050306030303" pitchFamily="18" charset="0"/>
              </a:rPr>
              <a:t>- man has choice between angels and animals (mutable human nature)</a:t>
            </a:r>
          </a:p>
          <a:p>
            <a:pPr marL="0" indent="0">
              <a:buNone/>
            </a:pPr>
            <a:endParaRPr lang="en-US" dirty="0" smtClean="0">
              <a:latin typeface="Sylfaen" panose="010A0502050306030303" pitchFamily="18" charset="0"/>
            </a:endParaRPr>
          </a:p>
          <a:p>
            <a:endParaRPr lang="en-US" dirty="0" smtClean="0">
              <a:latin typeface="Sylfaen" panose="010A050205030603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053"/>
            <a:ext cx="2182749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415236"/>
            <a:ext cx="2182749" cy="338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6411"/>
            <a:ext cx="2546577" cy="28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04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New Monarchs (c. 1450-1500)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			Tues. 8/9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F2B20"/>
                </a:solidFill>
                <a:latin typeface="Sylfaen" panose="010A0502050306030303" pitchFamily="18" charset="0"/>
              </a:rPr>
              <a:t>Follow unpacking </a:t>
            </a:r>
            <a:r>
              <a:rPr lang="en-US" dirty="0">
                <a:solidFill>
                  <a:srgbClr val="2F2B20"/>
                </a:solidFill>
                <a:latin typeface="Sylfaen" panose="010A0502050306030303" pitchFamily="18" charset="0"/>
              </a:rPr>
              <a:t>procedures</a:t>
            </a:r>
          </a:p>
          <a:p>
            <a:pPr lvl="0">
              <a:buClr>
                <a:srgbClr val="A9A57C"/>
              </a:buClr>
            </a:pPr>
            <a:r>
              <a:rPr lang="en-US" dirty="0">
                <a:solidFill>
                  <a:srgbClr val="2F2B20"/>
                </a:solidFill>
                <a:latin typeface="Sylfaen" panose="010A0502050306030303" pitchFamily="18" charset="0"/>
              </a:rPr>
              <a:t>Get out your notes from yesterday along with your picture order forms.</a:t>
            </a:r>
          </a:p>
          <a:p>
            <a:pPr lvl="0">
              <a:buClr>
                <a:srgbClr val="A9A57C"/>
              </a:buClr>
            </a:pPr>
            <a:r>
              <a:rPr lang="en-US" dirty="0">
                <a:latin typeface="Sylfaen" panose="010A0502050306030303" pitchFamily="18" charset="0"/>
              </a:rPr>
              <a:t>W</a:t>
            </a:r>
            <a:r>
              <a:rPr lang="en-US" dirty="0" smtClean="0">
                <a:latin typeface="Sylfaen" panose="010A0502050306030303" pitchFamily="18" charset="0"/>
              </a:rPr>
              <a:t>e will begin as soon as the bell rings.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3820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Sylfaen" panose="010A0502050306030303" pitchFamily="18" charset="0"/>
              </a:rPr>
              <a:t>Middle Ages</a:t>
            </a:r>
          </a:p>
          <a:p>
            <a:pPr marL="708660" lvl="2">
              <a:buClr>
                <a:schemeClr val="accent1"/>
              </a:buClr>
            </a:pPr>
            <a:r>
              <a:rPr lang="en-US" sz="2800" b="1" dirty="0">
                <a:latin typeface="Sylfaen" panose="010A0502050306030303" pitchFamily="18" charset="0"/>
              </a:rPr>
              <a:t>Monarchy: theoretical =&gt; actual power</a:t>
            </a:r>
          </a:p>
          <a:p>
            <a:r>
              <a:rPr lang="en-US" sz="2800" dirty="0" smtClean="0">
                <a:latin typeface="Sylfaen" panose="010A0502050306030303" pitchFamily="18" charset="0"/>
              </a:rPr>
              <a:t>Tools of Monarchical centralization in 15C:</a:t>
            </a:r>
          </a:p>
          <a:p>
            <a:pPr lvl="1"/>
            <a:r>
              <a:rPr lang="en-US" sz="2600" dirty="0" smtClean="0">
                <a:latin typeface="Sylfaen" panose="010A0502050306030303" pitchFamily="18" charset="0"/>
              </a:rPr>
              <a:t>Law: King=fount of Justice</a:t>
            </a:r>
          </a:p>
          <a:p>
            <a:pPr lvl="1"/>
            <a:r>
              <a:rPr lang="en-US" sz="2600" dirty="0" smtClean="0">
                <a:latin typeface="Sylfaen" panose="010A0502050306030303" pitchFamily="18" charset="0"/>
              </a:rPr>
              <a:t>Taxes</a:t>
            </a:r>
            <a:endParaRPr lang="en-US" sz="2600" dirty="0">
              <a:latin typeface="Sylfaen" panose="010A0502050306030303" pitchFamily="18" charset="0"/>
            </a:endParaRPr>
          </a:p>
          <a:p>
            <a:pPr lvl="1"/>
            <a:r>
              <a:rPr lang="en-US" sz="2600" dirty="0" smtClean="0">
                <a:latin typeface="Sylfaen" panose="010A0502050306030303" pitchFamily="18" charset="0"/>
              </a:rPr>
              <a:t>War</a:t>
            </a:r>
          </a:p>
          <a:p>
            <a:pPr lvl="1"/>
            <a:r>
              <a:rPr lang="en-US" sz="2800" dirty="0" smtClean="0">
                <a:latin typeface="Sylfaen" panose="010A0502050306030303" pitchFamily="18" charset="0"/>
              </a:rPr>
              <a:t>Hereditary powers</a:t>
            </a:r>
            <a:endParaRPr lang="en-US" sz="2600" dirty="0" smtClean="0">
              <a:latin typeface="Sylfaen" panose="010A050205030603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314675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6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5410200" cy="6400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Sylfaen" panose="010A0502050306030303" pitchFamily="18" charset="0"/>
              </a:rPr>
              <a:t>15</a:t>
            </a:r>
            <a:r>
              <a:rPr lang="en-US" sz="2800" baseline="30000" dirty="0" smtClean="0">
                <a:latin typeface="Sylfaen" panose="010A0502050306030303" pitchFamily="18" charset="0"/>
              </a:rPr>
              <a:t>th</a:t>
            </a:r>
            <a:r>
              <a:rPr lang="en-US" sz="2800" dirty="0" smtClean="0">
                <a:latin typeface="Sylfaen" panose="010A0502050306030303" pitchFamily="18" charset="0"/>
              </a:rPr>
              <a:t> century Problems</a:t>
            </a:r>
          </a:p>
          <a:p>
            <a:r>
              <a:rPr lang="en-US" sz="2800" b="1" dirty="0" smtClean="0">
                <a:latin typeface="Sylfaen" panose="010A0502050306030303" pitchFamily="18" charset="0"/>
              </a:rPr>
              <a:t>Nobles</a:t>
            </a:r>
          </a:p>
          <a:p>
            <a:pPr lvl="1"/>
            <a:r>
              <a:rPr lang="en-US" sz="2600" dirty="0" smtClean="0">
                <a:latin typeface="Sylfaen" panose="010A0502050306030303" pitchFamily="18" charset="0"/>
              </a:rPr>
              <a:t>“Every baron is sovereign in his own barony”</a:t>
            </a:r>
          </a:p>
          <a:p>
            <a:pPr lvl="1"/>
            <a:r>
              <a:rPr lang="en-US" sz="2600" dirty="0" smtClean="0">
                <a:latin typeface="Sylfaen" panose="010A0502050306030303" pitchFamily="18" charset="0"/>
              </a:rPr>
              <a:t>“over-mighty subjects” destroy common good</a:t>
            </a:r>
          </a:p>
          <a:p>
            <a:r>
              <a:rPr lang="en-US" sz="2800" dirty="0" smtClean="0">
                <a:latin typeface="Sylfaen" panose="010A0502050306030303" pitchFamily="18" charset="0"/>
              </a:rPr>
              <a:t>Towns and merchants: Go to the LAW: </a:t>
            </a:r>
            <a:r>
              <a:rPr lang="en-US" sz="2600" dirty="0" smtClean="0">
                <a:latin typeface="Sylfaen" panose="010A0502050306030303" pitchFamily="18" charset="0"/>
              </a:rPr>
              <a:t>Form alliance w/ King against selfish nobles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48914"/>
            <a:ext cx="4403558" cy="270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5351"/>
            <a:ext cx="341824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7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6019800" cy="6172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Sylfaen" panose="010A0502050306030303" pitchFamily="18" charset="0"/>
              </a:rPr>
              <a:t>Law: educated theorists from universities</a:t>
            </a:r>
          </a:p>
          <a:p>
            <a:pPr lvl="1"/>
            <a:r>
              <a:rPr lang="en-US" sz="2600" dirty="0" smtClean="0">
                <a:latin typeface="Sylfaen" panose="010A0502050306030303" pitchFamily="18" charset="0"/>
              </a:rPr>
              <a:t>Law as King’s creature, but NOT his pet (not dictator)</a:t>
            </a:r>
          </a:p>
          <a:p>
            <a:r>
              <a:rPr lang="en-US" sz="2800" dirty="0" smtClean="0">
                <a:latin typeface="Sylfaen" panose="010A0502050306030303" pitchFamily="18" charset="0"/>
              </a:rPr>
              <a:t>Taxation:</a:t>
            </a:r>
          </a:p>
          <a:p>
            <a:pPr lvl="1"/>
            <a:r>
              <a:rPr lang="en-US" sz="2600" dirty="0" smtClean="0">
                <a:latin typeface="Sylfaen" panose="010A0502050306030303" pitchFamily="18" charset="0"/>
              </a:rPr>
              <a:t>King bypasses noble assemblies with  civil servants (commoners)</a:t>
            </a:r>
          </a:p>
          <a:p>
            <a:pPr marL="982980" lvl="3">
              <a:buClr>
                <a:schemeClr val="accent1"/>
              </a:buClr>
            </a:pPr>
            <a:r>
              <a:rPr lang="en-US" sz="2200" dirty="0">
                <a:latin typeface="Sylfaen" panose="010A0502050306030303" pitchFamily="18" charset="0"/>
              </a:rPr>
              <a:t>French </a:t>
            </a:r>
            <a:r>
              <a:rPr lang="en-US" sz="2200" dirty="0" smtClean="0">
                <a:latin typeface="Sylfaen" panose="010A0502050306030303" pitchFamily="18" charset="0"/>
              </a:rPr>
              <a:t>bailiffs</a:t>
            </a:r>
          </a:p>
          <a:p>
            <a:pPr marL="982980" lvl="3">
              <a:buClr>
                <a:schemeClr val="accent1"/>
              </a:buClr>
            </a:pPr>
            <a:r>
              <a:rPr lang="en-US" sz="2200" dirty="0" smtClean="0">
                <a:latin typeface="Sylfaen" panose="010A0502050306030303" pitchFamily="18" charset="0"/>
              </a:rPr>
              <a:t>English </a:t>
            </a:r>
            <a:r>
              <a:rPr lang="en-US" sz="2200" dirty="0">
                <a:latin typeface="Sylfaen" panose="010A0502050306030303" pitchFamily="18" charset="0"/>
              </a:rPr>
              <a:t>justices of </a:t>
            </a:r>
            <a:r>
              <a:rPr lang="en-US" sz="2200" dirty="0" smtClean="0">
                <a:latin typeface="Sylfaen" panose="010A0502050306030303" pitchFamily="18" charset="0"/>
              </a:rPr>
              <a:t>peace</a:t>
            </a:r>
          </a:p>
          <a:p>
            <a:pPr marL="982980" lvl="3">
              <a:buClr>
                <a:schemeClr val="accent1"/>
              </a:buClr>
            </a:pPr>
            <a:r>
              <a:rPr lang="en-US" sz="2200" dirty="0" smtClean="0">
                <a:latin typeface="Sylfaen" panose="010A0502050306030303" pitchFamily="18" charset="0"/>
              </a:rPr>
              <a:t>Spanish </a:t>
            </a:r>
            <a:r>
              <a:rPr lang="en-US" sz="2200" dirty="0" err="1" smtClean="0">
                <a:latin typeface="Sylfaen" panose="010A0502050306030303" pitchFamily="18" charset="0"/>
              </a:rPr>
              <a:t>corregidores</a:t>
            </a:r>
            <a:endParaRPr lang="en-US" sz="2200" dirty="0" smtClean="0">
              <a:latin typeface="Sylfaen" panose="010A0502050306030303" pitchFamily="18" charset="0"/>
            </a:endParaRPr>
          </a:p>
          <a:p>
            <a:pPr lvl="1"/>
            <a:r>
              <a:rPr lang="en-US" sz="2600" dirty="0" smtClean="0">
                <a:latin typeface="Sylfaen" panose="010A0502050306030303" pitchFamily="18" charset="0"/>
              </a:rPr>
              <a:t>food, salt, or sales</a:t>
            </a:r>
          </a:p>
          <a:p>
            <a:pPr lvl="1"/>
            <a:r>
              <a:rPr lang="en-US" sz="2600" dirty="0" smtClean="0">
                <a:latin typeface="Sylfaen" panose="010A0502050306030303" pitchFamily="18" charset="0"/>
              </a:rPr>
              <a:t>Government bonds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137" y="228600"/>
            <a:ext cx="2050679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71" y="3124200"/>
            <a:ext cx="3268882" cy="339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7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6477000" cy="6477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Sylfaen" panose="010A0502050306030303" pitchFamily="18" charset="0"/>
              </a:rPr>
              <a:t>Military revolution</a:t>
            </a:r>
          </a:p>
          <a:p>
            <a:r>
              <a:rPr lang="en-US" sz="2800" dirty="0" smtClean="0">
                <a:latin typeface="Sylfaen" panose="010A0502050306030303" pitchFamily="18" charset="0"/>
              </a:rPr>
              <a:t>New dominance of firearms and artillery on battlefield (</a:t>
            </a:r>
            <a:r>
              <a:rPr lang="en-US" sz="2800" dirty="0" err="1" smtClean="0">
                <a:latin typeface="Sylfaen" panose="010A0502050306030303" pitchFamily="18" charset="0"/>
              </a:rPr>
              <a:t>arquebus</a:t>
            </a:r>
            <a:r>
              <a:rPr lang="en-US" sz="2800" dirty="0" smtClean="0">
                <a:latin typeface="Sylfaen" panose="010A0502050306030303" pitchFamily="18" charset="0"/>
              </a:rPr>
              <a:t> and cannon)</a:t>
            </a:r>
          </a:p>
          <a:p>
            <a:pPr lvl="1"/>
            <a:r>
              <a:rPr lang="en-US" sz="2600" dirty="0">
                <a:latin typeface="Sylfaen" panose="010A0502050306030303" pitchFamily="18" charset="0"/>
              </a:rPr>
              <a:t>Results</a:t>
            </a:r>
          </a:p>
          <a:p>
            <a:pPr lvl="2"/>
            <a:r>
              <a:rPr lang="en-US" sz="2400" dirty="0">
                <a:latin typeface="Sylfaen" panose="010A0502050306030303" pitchFamily="18" charset="0"/>
              </a:rPr>
              <a:t>Mounted knights/castles obsolete</a:t>
            </a:r>
          </a:p>
          <a:p>
            <a:pPr lvl="2"/>
            <a:r>
              <a:rPr lang="en-US" sz="2400" dirty="0" smtClean="0">
                <a:latin typeface="Sylfaen" panose="010A0502050306030303" pitchFamily="18" charset="0"/>
              </a:rPr>
              <a:t>Cost too high for individual </a:t>
            </a:r>
            <a:r>
              <a:rPr lang="en-US" sz="2400" dirty="0">
                <a:latin typeface="Sylfaen" panose="010A0502050306030303" pitchFamily="18" charset="0"/>
              </a:rPr>
              <a:t>lords</a:t>
            </a:r>
          </a:p>
          <a:p>
            <a:pPr lvl="2"/>
            <a:r>
              <a:rPr lang="en-US" sz="2400" dirty="0" smtClean="0">
                <a:latin typeface="Sylfaen" panose="010A0502050306030303" pitchFamily="18" charset="0"/>
              </a:rPr>
              <a:t>Professional army under sovereign</a:t>
            </a:r>
          </a:p>
          <a:p>
            <a:pPr lvl="2"/>
            <a:r>
              <a:rPr lang="en-US" sz="2400" dirty="0" smtClean="0">
                <a:latin typeface="Sylfaen" panose="010A0502050306030303" pitchFamily="18" charset="0"/>
              </a:rPr>
              <a:t>Swiss/German mercenaries for “King’s army”, more reliable than feudal vassals</a:t>
            </a:r>
            <a:endParaRPr lang="en-US" sz="2400" dirty="0">
              <a:latin typeface="Sylfaen" panose="010A0502050306030303" pitchFamily="18" charset="0"/>
            </a:endParaRPr>
          </a:p>
          <a:p>
            <a:r>
              <a:rPr lang="en-US" sz="2800" dirty="0" smtClean="0">
                <a:latin typeface="Sylfaen" panose="010A0502050306030303" pitchFamily="18" charset="0"/>
              </a:rPr>
              <a:t>Fortresses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437" y="27432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127" y="457200"/>
            <a:ext cx="2990850" cy="199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1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215" y="1401354"/>
            <a:ext cx="5029200" cy="542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"/>
            <a:ext cx="4343400" cy="682283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 smtClean="0">
                <a:latin typeface="Sylfaen" panose="010A0502050306030303" pitchFamily="18" charset="0"/>
              </a:rPr>
              <a:t>France</a:t>
            </a:r>
            <a:endParaRPr lang="en-US" sz="2800" dirty="0" smtClean="0">
              <a:latin typeface="Sylfaen" panose="010A0502050306030303" pitchFamily="18" charset="0"/>
            </a:endParaRPr>
          </a:p>
          <a:p>
            <a:r>
              <a:rPr lang="en-US" sz="2800" dirty="0" smtClean="0">
                <a:latin typeface="Sylfaen" panose="010A0502050306030303" pitchFamily="18" charset="0"/>
              </a:rPr>
              <a:t>Kings Charles </a:t>
            </a:r>
            <a:r>
              <a:rPr lang="en-US" sz="2800" dirty="0">
                <a:latin typeface="Sylfaen" panose="010A0502050306030303" pitchFamily="18" charset="0"/>
              </a:rPr>
              <a:t>VII </a:t>
            </a:r>
            <a:r>
              <a:rPr lang="en-US" sz="2800" dirty="0" smtClean="0">
                <a:latin typeface="Sylfaen" panose="010A0502050306030303" pitchFamily="18" charset="0"/>
              </a:rPr>
              <a:t>(r. 1422-61) and Louis XI r. 1461-83</a:t>
            </a:r>
            <a:endParaRPr lang="en-US" sz="2800" dirty="0">
              <a:latin typeface="Sylfaen" panose="010A0502050306030303" pitchFamily="18" charset="0"/>
            </a:endParaRPr>
          </a:p>
          <a:p>
            <a:pPr lvl="1"/>
            <a:r>
              <a:rPr lang="en-US" sz="2600" dirty="0" smtClean="0">
                <a:latin typeface="Sylfaen" panose="010A0502050306030303" pitchFamily="18" charset="0"/>
              </a:rPr>
              <a:t>Two </a:t>
            </a:r>
            <a:r>
              <a:rPr lang="en-US" sz="2600" dirty="0" smtClean="0">
                <a:latin typeface="Sylfaen" panose="010A0502050306030303" pitchFamily="18" charset="0"/>
              </a:rPr>
              <a:t>victories: </a:t>
            </a:r>
            <a:endParaRPr lang="en-US" sz="2600" dirty="0" smtClean="0">
              <a:latin typeface="Sylfaen" panose="010A0502050306030303" pitchFamily="18" charset="0"/>
            </a:endParaRPr>
          </a:p>
          <a:p>
            <a:pPr lvl="1"/>
            <a:r>
              <a:rPr lang="en-US" sz="2600" dirty="0" smtClean="0">
                <a:latin typeface="Sylfaen" panose="010A0502050306030303" pitchFamily="18" charset="0"/>
              </a:rPr>
              <a:t>English</a:t>
            </a:r>
          </a:p>
          <a:p>
            <a:pPr lvl="1"/>
            <a:r>
              <a:rPr lang="en-US" sz="2600" dirty="0" smtClean="0">
                <a:latin typeface="Sylfaen" panose="010A0502050306030303" pitchFamily="18" charset="0"/>
              </a:rPr>
              <a:t>Burgundian </a:t>
            </a:r>
            <a:r>
              <a:rPr lang="en-US" sz="2600" dirty="0" smtClean="0">
                <a:latin typeface="Sylfaen" panose="010A0502050306030303" pitchFamily="18" charset="0"/>
              </a:rPr>
              <a:t>menace (Charles the Bold)</a:t>
            </a:r>
          </a:p>
          <a:p>
            <a:r>
              <a:rPr lang="en-US" sz="2800" dirty="0" smtClean="0">
                <a:latin typeface="Sylfaen" panose="010A0502050306030303" pitchFamily="18" charset="0"/>
              </a:rPr>
              <a:t>King </a:t>
            </a:r>
            <a:r>
              <a:rPr lang="en-US" sz="2800" dirty="0" err="1" smtClean="0">
                <a:latin typeface="Sylfaen" panose="010A0502050306030303" pitchFamily="18" charset="0"/>
              </a:rPr>
              <a:t>Louix</a:t>
            </a:r>
            <a:r>
              <a:rPr lang="en-US" sz="2800" dirty="0" smtClean="0">
                <a:latin typeface="Sylfaen" panose="010A0502050306030303" pitchFamily="18" charset="0"/>
              </a:rPr>
              <a:t> XI </a:t>
            </a:r>
            <a:r>
              <a:rPr lang="en-US" sz="2800" dirty="0" smtClean="0">
                <a:latin typeface="Sylfaen" panose="010A0502050306030303" pitchFamily="18" charset="0"/>
              </a:rPr>
              <a:t>ends reign with twice the land he starts </a:t>
            </a:r>
            <a:r>
              <a:rPr lang="en-US" sz="2800" dirty="0" smtClean="0">
                <a:latin typeface="Sylfaen" panose="010A0502050306030303" pitchFamily="18" charset="0"/>
              </a:rPr>
              <a:t>with</a:t>
            </a:r>
            <a:endParaRPr lang="en-US" sz="2800" dirty="0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1673</TotalTime>
  <Words>482</Words>
  <Application>Microsoft Office PowerPoint</Application>
  <PresentationFormat>On-screen Show (4:3)</PresentationFormat>
  <Paragraphs>82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Humanism</vt:lpstr>
      <vt:lpstr>Neo-Platonism</vt:lpstr>
      <vt:lpstr>The New Monarchs (c. 1450-1500)</vt:lpstr>
      <vt:lpstr>Bellwork   Tues. 8/9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 Friday, 8/7/15</dc:title>
  <dc:creator>Zach King</dc:creator>
  <cp:lastModifiedBy>Zach King</cp:lastModifiedBy>
  <cp:revision>28</cp:revision>
  <cp:lastPrinted>2016-08-08T14:05:18Z</cp:lastPrinted>
  <dcterms:created xsi:type="dcterms:W3CDTF">2015-08-06T18:53:14Z</dcterms:created>
  <dcterms:modified xsi:type="dcterms:W3CDTF">2016-08-09T23:15:33Z</dcterms:modified>
</cp:coreProperties>
</file>