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82" r:id="rId3"/>
    <p:sldId id="259" r:id="rId4"/>
    <p:sldId id="260" r:id="rId5"/>
    <p:sldId id="258" r:id="rId6"/>
    <p:sldId id="261" r:id="rId7"/>
    <p:sldId id="262" r:id="rId8"/>
    <p:sldId id="263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515A-8D2E-4617-9D32-9844A98A544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4D0A-7C51-454A-AC35-A05E932D0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D8795D-E509-4E45-A8DA-65C7D867B3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595F23-DD35-4AF7-9AF4-41EDD4785B1C}" type="datetimeFigureOut">
              <a:rPr lang="en-US" smtClean="0"/>
              <a:t>8/19/2016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80846" y="3352800"/>
            <a:ext cx="5181600" cy="1203324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latin typeface="Sylfaen" panose="010A0502050306030303" pitchFamily="18" charset="0"/>
              </a:rPr>
              <a:t>The Flagellation </a:t>
            </a:r>
            <a:r>
              <a:rPr lang="en-US" sz="2400" dirty="0" smtClean="0">
                <a:latin typeface="Sylfaen" panose="010A0502050306030303" pitchFamily="18" charset="0"/>
              </a:rPr>
              <a:t>[whipping]</a:t>
            </a:r>
            <a:r>
              <a:rPr lang="en-US" sz="2400" i="1" dirty="0" smtClean="0">
                <a:latin typeface="Sylfaen" panose="010A0502050306030303" pitchFamily="18" charset="0"/>
              </a:rPr>
              <a:t> of Christ </a:t>
            </a:r>
            <a:br>
              <a:rPr lang="en-US" sz="2400" i="1" dirty="0" smtClean="0">
                <a:latin typeface="Sylfaen" panose="010A0502050306030303" pitchFamily="18" charset="0"/>
              </a:rPr>
            </a:br>
            <a:r>
              <a:rPr lang="en-US" sz="2400" dirty="0" smtClean="0">
                <a:latin typeface="Sylfaen" panose="010A0502050306030303" pitchFamily="18" charset="0"/>
              </a:rPr>
              <a:t>by </a:t>
            </a:r>
            <a:r>
              <a:rPr lang="en-US" sz="2400" dirty="0" err="1" smtClean="0">
                <a:latin typeface="Sylfaen" panose="010A0502050306030303" pitchFamily="18" charset="0"/>
              </a:rPr>
              <a:t>Piero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della</a:t>
            </a:r>
            <a:r>
              <a:rPr lang="en-US" sz="2400" dirty="0" smtClean="0">
                <a:latin typeface="Sylfaen" panose="010A0502050306030303" pitchFamily="18" charset="0"/>
              </a:rPr>
              <a:t> Francesca (c.1455-60</a:t>
            </a:r>
            <a:r>
              <a:rPr lang="en-US" sz="2600" dirty="0" smtClean="0">
                <a:latin typeface="Sylfaen" panose="010A0502050306030303" pitchFamily="18" charset="0"/>
              </a:rPr>
              <a:t>)</a:t>
            </a:r>
            <a:endParaRPr lang="en-US" sz="2600" dirty="0">
              <a:latin typeface="Sylfaen" panose="010A0502050306030303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47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0050"/>
            <a:ext cx="4181537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533400"/>
            <a:ext cx="418153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ylfaen" panose="010A0502050306030303" pitchFamily="18" charset="0"/>
              </a:rPr>
              <a:t>Bellwork</a:t>
            </a:r>
            <a:r>
              <a:rPr lang="en-US" sz="2800" dirty="0">
                <a:latin typeface="Sylfaen" panose="010A0502050306030303" pitchFamily="18" charset="0"/>
              </a:rPr>
              <a:t>	</a:t>
            </a:r>
            <a:r>
              <a:rPr lang="en-US" sz="2800" dirty="0" smtClean="0">
                <a:latin typeface="Sylfaen" panose="010A0502050306030303" pitchFamily="18" charset="0"/>
              </a:rPr>
              <a:t> Thurs. 8/18 </a:t>
            </a:r>
          </a:p>
          <a:p>
            <a:r>
              <a:rPr lang="en-US" sz="3200" dirty="0" smtClean="0">
                <a:latin typeface="Sylfaen" panose="010A0502050306030303" pitchFamily="18" charset="0"/>
              </a:rPr>
              <a:t>Compare </a:t>
            </a:r>
            <a:r>
              <a:rPr lang="en-US" sz="3200" dirty="0">
                <a:latin typeface="Sylfaen" panose="010A0502050306030303" pitchFamily="18" charset="0"/>
              </a:rPr>
              <a:t>the paintings on:  a) subject matter, b) style, c) </a:t>
            </a:r>
            <a:r>
              <a:rPr lang="en-US" sz="3200" dirty="0" smtClean="0">
                <a:latin typeface="Sylfaen" panose="010A0502050306030303" pitchFamily="18" charset="0"/>
              </a:rPr>
              <a:t>purpose.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95146" y="5480824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latin typeface="Sylfaen" panose="010A0502050306030303" pitchFamily="18" charset="0"/>
              </a:rPr>
              <a:t>The Crucifixion </a:t>
            </a:r>
            <a:br>
              <a:rPr lang="en-US" sz="2400" i="1" dirty="0" smtClean="0">
                <a:latin typeface="Sylfaen" panose="010A0502050306030303" pitchFamily="18" charset="0"/>
              </a:rPr>
            </a:br>
            <a:r>
              <a:rPr lang="en-US" sz="2400" dirty="0" smtClean="0">
                <a:latin typeface="Sylfaen" panose="010A0502050306030303" pitchFamily="18" charset="0"/>
              </a:rPr>
              <a:t>by Matthias </a:t>
            </a:r>
            <a:r>
              <a:rPr lang="en-US" sz="2400" dirty="0" err="1" smtClean="0">
                <a:latin typeface="Sylfaen" panose="010A0502050306030303" pitchFamily="18" charset="0"/>
              </a:rPr>
              <a:t>Grünewald</a:t>
            </a:r>
            <a:r>
              <a:rPr lang="en-US" sz="2400" dirty="0" smtClean="0">
                <a:latin typeface="Sylfaen" panose="010A0502050306030303" pitchFamily="18" charset="0"/>
              </a:rPr>
              <a:t> (1515-6)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Northern Renaissance and Late Medieval Spirituality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Heresy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Jan Huss of Bohemia: give bread AND wine to laity</a:t>
            </a:r>
          </a:p>
          <a:p>
            <a:pPr lvl="2"/>
            <a:r>
              <a:rPr lang="en-US" dirty="0" err="1" smtClean="0">
                <a:latin typeface="Sylfaen" panose="010A0502050306030303" pitchFamily="18" charset="0"/>
              </a:rPr>
              <a:t>Donatism</a:t>
            </a:r>
            <a:r>
              <a:rPr lang="en-US" dirty="0" smtClean="0">
                <a:latin typeface="Sylfaen" panose="010A0502050306030303" pitchFamily="18" charset="0"/>
              </a:rPr>
              <a:t>: sincerity of faith &gt; formal office in church</a:t>
            </a:r>
          </a:p>
          <a:p>
            <a:pPr lvl="2"/>
            <a:r>
              <a:rPr lang="en-US" dirty="0" smtClean="0">
                <a:latin typeface="Sylfaen" panose="010A0502050306030303" pitchFamily="18" charset="0"/>
              </a:rPr>
              <a:t>Says sacrament not valid if priest not holy</a:t>
            </a:r>
          </a:p>
          <a:p>
            <a:pPr marL="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Northern Renaissance and Late Medieval Spirituality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" y="1295400"/>
            <a:ext cx="9144000" cy="57150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latin typeface="Sylfaen" panose="010A0502050306030303" pitchFamily="18" charset="0"/>
              </a:rPr>
              <a:t>IV. Papacy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Politically </a:t>
            </a:r>
            <a:r>
              <a:rPr lang="en-US" dirty="0">
                <a:latin typeface="Sylfaen" panose="010A0502050306030303" pitchFamily="18" charset="0"/>
              </a:rPr>
              <a:t>p</a:t>
            </a:r>
            <a:r>
              <a:rPr lang="en-US" dirty="0" smtClean="0">
                <a:latin typeface="Sylfaen" panose="010A0502050306030303" pitchFamily="18" charset="0"/>
              </a:rPr>
              <a:t>owerful, hierarchy controls vast lands across Europe (tithes, benefices, indulgences)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Critics: Renaissance Papacy thinks worldly prestige &gt;  salvation of souls</a:t>
            </a:r>
          </a:p>
          <a:p>
            <a:pPr marL="114300" indent="0">
              <a:buNone/>
            </a:pPr>
            <a:r>
              <a:rPr lang="en-US" dirty="0" smtClean="0">
                <a:latin typeface="Sylfaen" panose="010A0502050306030303" pitchFamily="18" charset="0"/>
              </a:rPr>
              <a:t>VI. Lay Piety Movements: Brothers of the Common Life</a:t>
            </a:r>
          </a:p>
          <a:p>
            <a:pPr lvl="1"/>
            <a:r>
              <a:rPr lang="en-US" dirty="0">
                <a:latin typeface="Sylfaen" panose="010A0502050306030303" pitchFamily="18" charset="0"/>
              </a:rPr>
              <a:t>Did not take vows of chastity, poverty, obedience</a:t>
            </a:r>
          </a:p>
          <a:p>
            <a:pPr lvl="1"/>
            <a:r>
              <a:rPr lang="en-US" b="1" dirty="0">
                <a:latin typeface="Sylfaen" panose="010A0502050306030303" pitchFamily="18" charset="0"/>
              </a:rPr>
              <a:t>Desire for authenticity in faith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Thomas a Kempis- The Imitation of Christ</a:t>
            </a:r>
          </a:p>
        </p:txBody>
      </p:sp>
    </p:spTree>
    <p:extLst>
      <p:ext uri="{BB962C8B-B14F-4D97-AF65-F5344CB8AC3E}">
        <p14:creationId xmlns:p14="http://schemas.microsoft.com/office/powerpoint/2010/main" val="7502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			Friday 8/19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Follow unpacking procedures.</a:t>
            </a:r>
          </a:p>
          <a:p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Turn in your outline notes of the textbook (Kagan).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Write 2-3 sentences summarizing best test-taking techniques with AP Tests.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latin typeface="Sylfaen" panose="010A0502050306030303" pitchFamily="18" charset="0"/>
              </a:rPr>
              <a:t>The Flagellation of Christ </a:t>
            </a:r>
            <a:br>
              <a:rPr lang="en-US" sz="3600" i="1" dirty="0" smtClean="0">
                <a:latin typeface="Sylfaen" panose="010A0502050306030303" pitchFamily="18" charset="0"/>
              </a:rPr>
            </a:br>
            <a:r>
              <a:rPr lang="en-US" sz="3600" dirty="0" err="1" smtClean="0">
                <a:latin typeface="Sylfaen" panose="010A0502050306030303" pitchFamily="18" charset="0"/>
              </a:rPr>
              <a:t>byPiero</a:t>
            </a:r>
            <a:r>
              <a:rPr lang="en-US" sz="3600" dirty="0" smtClean="0">
                <a:latin typeface="Sylfaen" panose="010A0502050306030303" pitchFamily="18" charset="0"/>
              </a:rPr>
              <a:t> </a:t>
            </a:r>
            <a:r>
              <a:rPr lang="en-US" sz="3600" dirty="0" err="1" smtClean="0">
                <a:latin typeface="Sylfaen" panose="010A0502050306030303" pitchFamily="18" charset="0"/>
              </a:rPr>
              <a:t>della</a:t>
            </a:r>
            <a:r>
              <a:rPr lang="en-US" sz="3600" dirty="0" smtClean="0">
                <a:latin typeface="Sylfaen" panose="010A0502050306030303" pitchFamily="18" charset="0"/>
              </a:rPr>
              <a:t> Francesca (c.1455-60)</a:t>
            </a:r>
            <a:endParaRPr lang="en-US" sz="3600" dirty="0">
              <a:latin typeface="Sylfaen" panose="010A050205030603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1820"/>
            <a:ext cx="8243164" cy="577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Sylfaen" panose="010A0502050306030303" pitchFamily="18" charset="0"/>
              </a:rPr>
              <a:t>The Crucifixion </a:t>
            </a:r>
            <a:br>
              <a:rPr lang="en-US" i="1" dirty="0" smtClean="0">
                <a:latin typeface="Sylfaen" panose="010A0502050306030303" pitchFamily="18" charset="0"/>
              </a:rPr>
            </a:br>
            <a:r>
              <a:rPr lang="en-US" dirty="0" smtClean="0">
                <a:latin typeface="Sylfaen" panose="010A0502050306030303" pitchFamily="18" charset="0"/>
              </a:rPr>
              <a:t>by Matthias </a:t>
            </a:r>
            <a:r>
              <a:rPr lang="en-US" dirty="0" err="1" smtClean="0">
                <a:latin typeface="Sylfaen" panose="010A0502050306030303" pitchFamily="18" charset="0"/>
              </a:rPr>
              <a:t>Grünewald</a:t>
            </a:r>
            <a:r>
              <a:rPr lang="en-US" dirty="0" smtClean="0">
                <a:latin typeface="Sylfaen" panose="010A0502050306030303" pitchFamily="18" charset="0"/>
              </a:rPr>
              <a:t> (1515-6)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42" y="1600200"/>
            <a:ext cx="543951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i="1" dirty="0" err="1" smtClean="0">
                <a:latin typeface="Sylfaen" panose="010A0502050306030303" pitchFamily="18" charset="0"/>
              </a:rPr>
              <a:t>Cornelis</a:t>
            </a:r>
            <a:r>
              <a:rPr lang="en-US" i="1" dirty="0" smtClean="0">
                <a:latin typeface="Sylfaen" panose="010A0502050306030303" pitchFamily="18" charset="0"/>
              </a:rPr>
              <a:t> </a:t>
            </a:r>
            <a:r>
              <a:rPr lang="en-US" i="1" dirty="0" err="1" smtClean="0">
                <a:latin typeface="Sylfaen" panose="010A0502050306030303" pitchFamily="18" charset="0"/>
              </a:rPr>
              <a:t>Aerentsz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smtClean="0">
                <a:latin typeface="Sylfaen" panose="010A0502050306030303" pitchFamily="18" charset="0"/>
              </a:rPr>
              <a:t>van der </a:t>
            </a:r>
            <a:r>
              <a:rPr lang="en-US" i="1" dirty="0" err="1" smtClean="0">
                <a:latin typeface="Sylfaen" panose="010A0502050306030303" pitchFamily="18" charset="0"/>
              </a:rPr>
              <a:t>Dussen</a:t>
            </a:r>
            <a:r>
              <a:rPr lang="en-US" i="1" dirty="0" smtClean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by Jan Van Sorel (c.1535)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430" y="1600200"/>
            <a:ext cx="364953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Sylfaen" panose="010A0502050306030303" pitchFamily="18" charset="0"/>
              </a:rPr>
              <a:t>The Fall of Icarus</a:t>
            </a:r>
            <a:r>
              <a:rPr lang="en-US" dirty="0" smtClean="0">
                <a:latin typeface="Sylfaen" panose="010A0502050306030303" pitchFamily="18" charset="0"/>
              </a:rPr>
              <a:t> from school of Pieter Bruegel the Elder (c.1560)</a:t>
            </a:r>
            <a:endParaRPr lang="en-US" i="1" dirty="0">
              <a:latin typeface="Sylfaen" panose="010A05020503060303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43" y="1600200"/>
            <a:ext cx="727191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Sylfaen" panose="010A0502050306030303" pitchFamily="18" charset="0"/>
              </a:rPr>
              <a:t>Northern Renaissance and Late Medieval Spirituality</a:t>
            </a:r>
            <a:endParaRPr lang="en-US" sz="44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" y="1524000"/>
            <a:ext cx="9144000" cy="57150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latin typeface="Sylfaen" panose="010A0502050306030303" pitchFamily="18" charset="0"/>
              </a:rPr>
              <a:t>I. Renaissance spread to Northern Europe (France, H.R.E., Low Countries, England) in late 15C</a:t>
            </a:r>
          </a:p>
          <a:p>
            <a:pPr lvl="2"/>
            <a:r>
              <a:rPr lang="en-US" dirty="0" smtClean="0">
                <a:latin typeface="Sylfaen" panose="010A0502050306030303" pitchFamily="18" charset="0"/>
              </a:rPr>
              <a:t>Students studying in Italy</a:t>
            </a:r>
          </a:p>
          <a:p>
            <a:pPr lvl="2"/>
            <a:r>
              <a:rPr lang="en-US" dirty="0" smtClean="0">
                <a:latin typeface="Sylfaen" panose="010A0502050306030303" pitchFamily="18" charset="0"/>
              </a:rPr>
              <a:t>Merchants who traded there</a:t>
            </a:r>
          </a:p>
          <a:p>
            <a:pPr lvl="2"/>
            <a:r>
              <a:rPr lang="en-US" dirty="0" smtClean="0">
                <a:latin typeface="Sylfaen" panose="010A0502050306030303" pitchFamily="18" charset="0"/>
              </a:rPr>
              <a:t>Brothers of the Common Life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Northern humanists come from more diverse social backgrounds, focus on religious reform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Write for lay audiences, not just fellow intellectuals</a:t>
            </a:r>
          </a:p>
          <a:p>
            <a:endParaRPr lang="en-US" dirty="0" smtClean="0">
              <a:latin typeface="Sylfaen" panose="010A0502050306030303" pitchFamily="18" charset="0"/>
            </a:endParaRPr>
          </a:p>
          <a:p>
            <a:endParaRPr lang="en-US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Northern Renaissance and Late Medieval Spirituality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7150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latin typeface="Sylfaen" panose="010A0502050306030303" pitchFamily="18" charset="0"/>
              </a:rPr>
              <a:t>II. Printing press</a:t>
            </a:r>
          </a:p>
          <a:p>
            <a:pPr lvl="2"/>
            <a:r>
              <a:rPr lang="en-US" dirty="0" smtClean="0">
                <a:latin typeface="Sylfaen" panose="010A0502050306030303" pitchFamily="18" charset="0"/>
              </a:rPr>
              <a:t>Johannes Gutenberg- moveable type press, c. 1450.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With cheap printing comes whole new audience for books (people can learn to read when books are readily available)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By 1500, presses are in 60 German cities, more than 200 cities throughout Europe.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Anyone who can read now instant authority…</a:t>
            </a:r>
          </a:p>
          <a:p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Northern Renaissance and Late Medieval Spirituality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latin typeface="Sylfaen" panose="010A0502050306030303" pitchFamily="18" charset="0"/>
              </a:rPr>
              <a:t>III. Other preludes to Reformation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Black Death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Social unrest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Breakdown feudal system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Great Western Schism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Council of Constance- </a:t>
            </a:r>
          </a:p>
          <a:p>
            <a:pPr lvl="1"/>
            <a:r>
              <a:rPr lang="en-US" u="sng" dirty="0" err="1" smtClean="0">
                <a:latin typeface="Sylfaen" panose="010A0502050306030303" pitchFamily="18" charset="0"/>
              </a:rPr>
              <a:t>Conciliarism</a:t>
            </a:r>
            <a:r>
              <a:rPr lang="en-US" u="sng" dirty="0" smtClean="0">
                <a:latin typeface="Sylfaen" panose="010A0502050306030303" pitchFamily="18" charset="0"/>
              </a:rPr>
              <a:t>:</a:t>
            </a:r>
            <a:r>
              <a:rPr lang="en-US" dirty="0" smtClean="0">
                <a:latin typeface="Sylfaen" panose="010A0502050306030303" pitchFamily="18" charset="0"/>
              </a:rPr>
              <a:t> Councils &gt; Popes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Put down politically within Church, but doesn’t stop political/theological thinkers from holding on to opinion and teaching it</a:t>
            </a:r>
          </a:p>
          <a:p>
            <a:pPr marL="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2692</TotalTime>
  <Words>350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The Flagellation [whipping] of Christ  by Piero della Francesca (c.1455-60)</vt:lpstr>
      <vt:lpstr>Bellwork   Friday 8/19</vt:lpstr>
      <vt:lpstr>The Flagellation of Christ  byPiero della Francesca (c.1455-60)</vt:lpstr>
      <vt:lpstr>The Crucifixion  by Matthias Grünewald (1515-6)</vt:lpstr>
      <vt:lpstr>Cornelis Aerentsz van der Dussen by Jan Van Sorel (c.1535)</vt:lpstr>
      <vt:lpstr>The Fall of Icarus from school of Pieter Bruegel the Elder (c.1560)</vt:lpstr>
      <vt:lpstr>Northern Renaissance and Late Medieval Spirituality</vt:lpstr>
      <vt:lpstr>Northern Renaissance and Late Medieval Spirituality</vt:lpstr>
      <vt:lpstr>Northern Renaissance and Late Medieval Spirituality</vt:lpstr>
      <vt:lpstr>Northern Renaissance and Late Medieval Spirituality</vt:lpstr>
      <vt:lpstr>Northern Renaissance and Late Medieval Spirituality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Tues. 8/18/2015</dc:title>
  <dc:creator>Zach King</dc:creator>
  <cp:lastModifiedBy>Zach King</cp:lastModifiedBy>
  <cp:revision>38</cp:revision>
  <dcterms:created xsi:type="dcterms:W3CDTF">2015-08-18T12:49:16Z</dcterms:created>
  <dcterms:modified xsi:type="dcterms:W3CDTF">2016-08-20T00:22:42Z</dcterms:modified>
</cp:coreProperties>
</file>